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embeddedFontLst>
    <p:embeddedFont>
      <p:font typeface="Figtree Black"/>
      <p:bold r:id="rId38"/>
      <p:boldItalic r:id="rId39"/>
    </p:embeddedFont>
    <p:embeddedFont>
      <p:font typeface="Hanken Grotesk"/>
      <p:regular r:id="rId40"/>
      <p:bold r:id="rId41"/>
      <p:italic r:id="rId42"/>
      <p:boldItalic r:id="rId43"/>
    </p:embeddedFont>
    <p:embeddedFont>
      <p:font typeface="Lat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8EDB74C-9715-4683-A58D-9D72ED26345B}">
  <a:tblStyle styleId="{88EDB74C-9715-4683-A58D-9D72ED2634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ankenGrotesk-regular.fntdata"/><Relationship Id="rId20" Type="http://schemas.openxmlformats.org/officeDocument/2006/relationships/slide" Target="slides/slide14.xml"/><Relationship Id="rId42" Type="http://schemas.openxmlformats.org/officeDocument/2006/relationships/font" Target="fonts/HankenGrotesk-italic.fntdata"/><Relationship Id="rId41" Type="http://schemas.openxmlformats.org/officeDocument/2006/relationships/font" Target="fonts/HankenGrotesk-bold.fntdata"/><Relationship Id="rId22" Type="http://schemas.openxmlformats.org/officeDocument/2006/relationships/slide" Target="slides/slide16.xml"/><Relationship Id="rId44" Type="http://schemas.openxmlformats.org/officeDocument/2006/relationships/font" Target="fonts/Lato-regular.fntdata"/><Relationship Id="rId21" Type="http://schemas.openxmlformats.org/officeDocument/2006/relationships/slide" Target="slides/slide15.xml"/><Relationship Id="rId43" Type="http://schemas.openxmlformats.org/officeDocument/2006/relationships/font" Target="fonts/HankenGrotesk-boldItalic.fntdata"/><Relationship Id="rId24" Type="http://schemas.openxmlformats.org/officeDocument/2006/relationships/slide" Target="slides/slide18.xml"/><Relationship Id="rId46" Type="http://schemas.openxmlformats.org/officeDocument/2006/relationships/font" Target="fonts/Lato-italic.fntdata"/><Relationship Id="rId23" Type="http://schemas.openxmlformats.org/officeDocument/2006/relationships/slide" Target="slides/slide17.xml"/><Relationship Id="rId45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Lato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FigtreeBlack-boldItalic.fntdata"/><Relationship Id="rId16" Type="http://schemas.openxmlformats.org/officeDocument/2006/relationships/slide" Target="slides/slide10.xml"/><Relationship Id="rId38" Type="http://schemas.openxmlformats.org/officeDocument/2006/relationships/font" Target="fonts/FigtreeBlack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768ca7ef4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768ca7ef4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137eadf272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137eadf272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135660142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135660142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137eadf272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137eadf272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137eadf272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137eadf272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137eadf272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137eadf272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135660142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135660142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137eadf272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137eadf272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137eadf272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137eadf272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137eadf272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137eadf272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35660142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135660142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768bdccc6f_2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768bdccc6f_2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1384b232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1384b232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1384b2326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1384b2326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179f4b7b8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179f4b7b8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135660142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135660142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17b577ff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17b577ff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17b577ff4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17b577ff4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15038b6b2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315038b6b2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15038b6b2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15038b6b2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15038b6b2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15038b6b2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135660142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135660142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135660142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135660142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33f6155f6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33f6155f6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340135a08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340135a08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161ca7da69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161ca7da69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135660142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135660142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1356601425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1356601425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1356601425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135660142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1356601425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1356601425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1356601425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135660142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346075" y="130450"/>
            <a:ext cx="4889100" cy="4889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11" name="Google Shape;11;p2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" name="Google Shape;12;p2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1087125" y="1670213"/>
            <a:ext cx="5897400" cy="13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1087125" y="2997488"/>
            <a:ext cx="58974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-3422975" y="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" name="Google Shape;81;p11"/>
          <p:cNvGrpSpPr/>
          <p:nvPr/>
        </p:nvGrpSpPr>
        <p:grpSpPr>
          <a:xfrm>
            <a:off x="727425" y="-382650"/>
            <a:ext cx="7703400" cy="5907300"/>
            <a:chOff x="727425" y="-382650"/>
            <a:chExt cx="7703400" cy="5907300"/>
          </a:xfrm>
        </p:grpSpPr>
        <p:sp>
          <p:nvSpPr>
            <p:cNvPr id="82" name="Google Shape;82;p11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3" name="Google Shape;83;p11"/>
            <p:cNvCxnSpPr/>
            <p:nvPr/>
          </p:nvCxnSpPr>
          <p:spPr>
            <a:xfrm>
              <a:off x="727425" y="4608450"/>
              <a:ext cx="0" cy="916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" name="Google Shape;84;p11"/>
            <p:cNvCxnSpPr/>
            <p:nvPr/>
          </p:nvCxnSpPr>
          <p:spPr>
            <a:xfrm>
              <a:off x="8430775" y="-382650"/>
              <a:ext cx="0" cy="916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5" name="Google Shape;85;p11"/>
          <p:cNvSpPr txBox="1"/>
          <p:nvPr>
            <p:ph hasCustomPrompt="1" type="title"/>
          </p:nvPr>
        </p:nvSpPr>
        <p:spPr>
          <a:xfrm>
            <a:off x="2603050" y="1856113"/>
            <a:ext cx="5827800" cy="1024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49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6" name="Google Shape;86;p11"/>
          <p:cNvSpPr txBox="1"/>
          <p:nvPr>
            <p:ph idx="1" type="subTitle"/>
          </p:nvPr>
        </p:nvSpPr>
        <p:spPr>
          <a:xfrm>
            <a:off x="2603050" y="2880588"/>
            <a:ext cx="5827800" cy="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2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-941925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" name="Google Shape;90;p13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91" name="Google Shape;91;p1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2" name="Google Shape;92;p13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" name="Google Shape;93;p13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4" name="Google Shape;94;p13"/>
          <p:cNvSpPr txBox="1"/>
          <p:nvPr>
            <p:ph type="title"/>
          </p:nvPr>
        </p:nvSpPr>
        <p:spPr>
          <a:xfrm>
            <a:off x="6632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idx="1" type="subTitle"/>
          </p:nvPr>
        </p:nvSpPr>
        <p:spPr>
          <a:xfrm>
            <a:off x="788675" y="21058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3"/>
          <p:cNvSpPr txBox="1"/>
          <p:nvPr>
            <p:ph idx="2" type="subTitle"/>
          </p:nvPr>
        </p:nvSpPr>
        <p:spPr>
          <a:xfrm>
            <a:off x="788675" y="3772552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idx="3" type="subTitle"/>
          </p:nvPr>
        </p:nvSpPr>
        <p:spPr>
          <a:xfrm>
            <a:off x="3418500" y="3772552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3"/>
          <p:cNvSpPr txBox="1"/>
          <p:nvPr>
            <p:ph idx="4" type="subTitle"/>
          </p:nvPr>
        </p:nvSpPr>
        <p:spPr>
          <a:xfrm>
            <a:off x="3418500" y="21058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3"/>
          <p:cNvSpPr txBox="1"/>
          <p:nvPr>
            <p:ph hasCustomPrompt="1" idx="5" type="title"/>
          </p:nvPr>
        </p:nvSpPr>
        <p:spPr>
          <a:xfrm>
            <a:off x="9195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/>
          <p:nvPr>
            <p:ph hasCustomPrompt="1" idx="6" type="title"/>
          </p:nvPr>
        </p:nvSpPr>
        <p:spPr>
          <a:xfrm>
            <a:off x="3509050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/>
          <p:nvPr>
            <p:ph hasCustomPrompt="1" idx="7" type="title"/>
          </p:nvPr>
        </p:nvSpPr>
        <p:spPr>
          <a:xfrm>
            <a:off x="919575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/>
          <p:nvPr>
            <p:ph hasCustomPrompt="1" idx="8" type="title"/>
          </p:nvPr>
        </p:nvSpPr>
        <p:spPr>
          <a:xfrm>
            <a:off x="35282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/>
          <p:nvPr>
            <p:ph idx="9" type="subTitle"/>
          </p:nvPr>
        </p:nvSpPr>
        <p:spPr>
          <a:xfrm>
            <a:off x="6048325" y="3772552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3"/>
          <p:cNvSpPr txBox="1"/>
          <p:nvPr>
            <p:ph idx="13" type="subTitle"/>
          </p:nvPr>
        </p:nvSpPr>
        <p:spPr>
          <a:xfrm>
            <a:off x="6048325" y="21058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3"/>
          <p:cNvSpPr txBox="1"/>
          <p:nvPr>
            <p:ph hasCustomPrompt="1" idx="14" type="title"/>
          </p:nvPr>
        </p:nvSpPr>
        <p:spPr>
          <a:xfrm>
            <a:off x="6136975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/>
          <p:nvPr>
            <p:ph hasCustomPrompt="1" idx="15" type="title"/>
          </p:nvPr>
        </p:nvSpPr>
        <p:spPr>
          <a:xfrm>
            <a:off x="61369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/>
          <p:nvPr>
            <p:ph idx="16" type="subTitle"/>
          </p:nvPr>
        </p:nvSpPr>
        <p:spPr>
          <a:xfrm>
            <a:off x="788675" y="1848775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08" name="Google Shape;108;p13"/>
          <p:cNvSpPr txBox="1"/>
          <p:nvPr>
            <p:ph idx="17" type="subTitle"/>
          </p:nvPr>
        </p:nvSpPr>
        <p:spPr>
          <a:xfrm>
            <a:off x="788675" y="3503023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09" name="Google Shape;109;p13"/>
          <p:cNvSpPr txBox="1"/>
          <p:nvPr>
            <p:ph idx="18" type="subTitle"/>
          </p:nvPr>
        </p:nvSpPr>
        <p:spPr>
          <a:xfrm>
            <a:off x="3418500" y="3503023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10" name="Google Shape;110;p13"/>
          <p:cNvSpPr txBox="1"/>
          <p:nvPr>
            <p:ph idx="19" type="subTitle"/>
          </p:nvPr>
        </p:nvSpPr>
        <p:spPr>
          <a:xfrm>
            <a:off x="3418500" y="1848775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11" name="Google Shape;111;p13"/>
          <p:cNvSpPr txBox="1"/>
          <p:nvPr>
            <p:ph idx="20" type="subTitle"/>
          </p:nvPr>
        </p:nvSpPr>
        <p:spPr>
          <a:xfrm>
            <a:off x="6048325" y="3503023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12" name="Google Shape;112;p13"/>
          <p:cNvSpPr txBox="1"/>
          <p:nvPr>
            <p:ph idx="21" type="subTitle"/>
          </p:nvPr>
        </p:nvSpPr>
        <p:spPr>
          <a:xfrm>
            <a:off x="6048325" y="1848775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/>
          <p:nvPr/>
        </p:nvSpPr>
        <p:spPr>
          <a:xfrm>
            <a:off x="-2125550" y="3018625"/>
            <a:ext cx="4243200" cy="424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" name="Google Shape;115;p14"/>
          <p:cNvGrpSpPr/>
          <p:nvPr/>
        </p:nvGrpSpPr>
        <p:grpSpPr>
          <a:xfrm>
            <a:off x="727425" y="-29250"/>
            <a:ext cx="8550550" cy="4637825"/>
            <a:chOff x="727425" y="-29250"/>
            <a:chExt cx="8550550" cy="4637825"/>
          </a:xfrm>
        </p:grpSpPr>
        <p:sp>
          <p:nvSpPr>
            <p:cNvPr id="116" name="Google Shape;116;p14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7" name="Google Shape;117;p14"/>
            <p:cNvCxnSpPr/>
            <p:nvPr/>
          </p:nvCxnSpPr>
          <p:spPr>
            <a:xfrm rot="10800000">
              <a:off x="727425" y="-29250"/>
              <a:ext cx="0" cy="5628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" name="Google Shape;118;p14"/>
            <p:cNvCxnSpPr/>
            <p:nvPr/>
          </p:nvCxnSpPr>
          <p:spPr>
            <a:xfrm>
              <a:off x="8430775" y="4608575"/>
              <a:ext cx="847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9" name="Google Shape;119;p14"/>
          <p:cNvSpPr txBox="1"/>
          <p:nvPr>
            <p:ph type="title"/>
          </p:nvPr>
        </p:nvSpPr>
        <p:spPr>
          <a:xfrm>
            <a:off x="2212125" y="2464650"/>
            <a:ext cx="59139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2212125" y="838350"/>
            <a:ext cx="5913900" cy="16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9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/>
          <p:nvPr/>
        </p:nvSpPr>
        <p:spPr>
          <a:xfrm>
            <a:off x="35528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" name="Google Shape;123;p15"/>
          <p:cNvGrpSpPr/>
          <p:nvPr/>
        </p:nvGrpSpPr>
        <p:grpSpPr>
          <a:xfrm>
            <a:off x="-50475" y="232800"/>
            <a:ext cx="8961675" cy="4684500"/>
            <a:chOff x="-50475" y="232800"/>
            <a:chExt cx="8961675" cy="4684500"/>
          </a:xfrm>
        </p:grpSpPr>
        <p:sp>
          <p:nvSpPr>
            <p:cNvPr id="124" name="Google Shape;124;p1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5" name="Google Shape;125;p15"/>
            <p:cNvCxnSpPr/>
            <p:nvPr/>
          </p:nvCxnSpPr>
          <p:spPr>
            <a:xfrm rot="10800000">
              <a:off x="-50475" y="232800"/>
              <a:ext cx="309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6" name="Google Shape;126;p15"/>
          <p:cNvSpPr txBox="1"/>
          <p:nvPr>
            <p:ph type="title"/>
          </p:nvPr>
        </p:nvSpPr>
        <p:spPr>
          <a:xfrm>
            <a:off x="720000" y="1203900"/>
            <a:ext cx="3198300" cy="15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1" type="subTitle"/>
          </p:nvPr>
        </p:nvSpPr>
        <p:spPr>
          <a:xfrm>
            <a:off x="720000" y="2706062"/>
            <a:ext cx="3198300" cy="14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5"/>
          <p:cNvSpPr/>
          <p:nvPr>
            <p:ph idx="2" type="pic"/>
          </p:nvPr>
        </p:nvSpPr>
        <p:spPr>
          <a:xfrm>
            <a:off x="4494050" y="0"/>
            <a:ext cx="4650000" cy="5143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/>
          <p:nvPr/>
        </p:nvSpPr>
        <p:spPr>
          <a:xfrm>
            <a:off x="-923000" y="-945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" name="Google Shape;131;p16"/>
          <p:cNvGrpSpPr/>
          <p:nvPr/>
        </p:nvGrpSpPr>
        <p:grpSpPr>
          <a:xfrm>
            <a:off x="-19050" y="232800"/>
            <a:ext cx="9176275" cy="4684500"/>
            <a:chOff x="-19050" y="232800"/>
            <a:chExt cx="9176275" cy="4684500"/>
          </a:xfrm>
        </p:grpSpPr>
        <p:sp>
          <p:nvSpPr>
            <p:cNvPr id="132" name="Google Shape;132;p1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3" name="Google Shape;133;p16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" name="Google Shape;134;p16"/>
            <p:cNvCxnSpPr/>
            <p:nvPr/>
          </p:nvCxnSpPr>
          <p:spPr>
            <a:xfrm>
              <a:off x="8917525" y="4917300"/>
              <a:ext cx="2397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5" name="Google Shape;135;p16"/>
          <p:cNvSpPr txBox="1"/>
          <p:nvPr>
            <p:ph type="title"/>
          </p:nvPr>
        </p:nvSpPr>
        <p:spPr>
          <a:xfrm>
            <a:off x="878875" y="1533125"/>
            <a:ext cx="3024900" cy="64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6" name="Google Shape;136;p16"/>
          <p:cNvSpPr txBox="1"/>
          <p:nvPr>
            <p:ph idx="1" type="subTitle"/>
          </p:nvPr>
        </p:nvSpPr>
        <p:spPr>
          <a:xfrm>
            <a:off x="878875" y="2175300"/>
            <a:ext cx="3024900" cy="12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" name="Google Shape;139;p17"/>
          <p:cNvGrpSpPr/>
          <p:nvPr/>
        </p:nvGrpSpPr>
        <p:grpSpPr>
          <a:xfrm>
            <a:off x="232200" y="232800"/>
            <a:ext cx="8937900" cy="4932875"/>
            <a:chOff x="232200" y="232800"/>
            <a:chExt cx="8937900" cy="4932875"/>
          </a:xfrm>
        </p:grpSpPr>
        <p:sp>
          <p:nvSpPr>
            <p:cNvPr id="140" name="Google Shape;140;p17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1" name="Google Shape;141;p17"/>
            <p:cNvCxnSpPr/>
            <p:nvPr/>
          </p:nvCxnSpPr>
          <p:spPr>
            <a:xfrm rot="10800000">
              <a:off x="8911200" y="2328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" name="Google Shape;142;p17"/>
            <p:cNvCxnSpPr/>
            <p:nvPr/>
          </p:nvCxnSpPr>
          <p:spPr>
            <a:xfrm>
              <a:off x="233525" y="4913075"/>
              <a:ext cx="0" cy="252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3" name="Google Shape;143;p17"/>
          <p:cNvSpPr txBox="1"/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44" name="Google Shape;144;p17"/>
          <p:cNvSpPr txBox="1"/>
          <p:nvPr>
            <p:ph idx="1" type="subTitle"/>
          </p:nvPr>
        </p:nvSpPr>
        <p:spPr>
          <a:xfrm>
            <a:off x="713250" y="1017725"/>
            <a:ext cx="7717500" cy="8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/>
          <p:nvPr/>
        </p:nvSpPr>
        <p:spPr>
          <a:xfrm>
            <a:off x="7069475" y="3282725"/>
            <a:ext cx="3701700" cy="3701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" name="Google Shape;147;p18"/>
          <p:cNvGrpSpPr/>
          <p:nvPr/>
        </p:nvGrpSpPr>
        <p:grpSpPr>
          <a:xfrm>
            <a:off x="-19050" y="232800"/>
            <a:ext cx="8930250" cy="5117250"/>
            <a:chOff x="-19050" y="232800"/>
            <a:chExt cx="8930250" cy="5117250"/>
          </a:xfrm>
        </p:grpSpPr>
        <p:sp>
          <p:nvSpPr>
            <p:cNvPr id="148" name="Google Shape;148;p1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9" name="Google Shape;149;p18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" name="Google Shape;150;p18"/>
            <p:cNvCxnSpPr/>
            <p:nvPr/>
          </p:nvCxnSpPr>
          <p:spPr>
            <a:xfrm rot="10800000">
              <a:off x="8911200" y="4917150"/>
              <a:ext cx="0" cy="432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1" name="Google Shape;151;p18"/>
          <p:cNvSpPr txBox="1"/>
          <p:nvPr>
            <p:ph type="title"/>
          </p:nvPr>
        </p:nvSpPr>
        <p:spPr>
          <a:xfrm>
            <a:off x="722326" y="445025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52" name="Google Shape;152;p18"/>
          <p:cNvSpPr txBox="1"/>
          <p:nvPr>
            <p:ph idx="1" type="subTitle"/>
          </p:nvPr>
        </p:nvSpPr>
        <p:spPr>
          <a:xfrm>
            <a:off x="713175" y="1421525"/>
            <a:ext cx="5945400" cy="26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" name="Google Shape;155;p19"/>
          <p:cNvGrpSpPr/>
          <p:nvPr/>
        </p:nvGrpSpPr>
        <p:grpSpPr>
          <a:xfrm>
            <a:off x="232200" y="232800"/>
            <a:ext cx="8988300" cy="5000100"/>
            <a:chOff x="232200" y="232800"/>
            <a:chExt cx="8988300" cy="5000100"/>
          </a:xfrm>
        </p:grpSpPr>
        <p:sp>
          <p:nvSpPr>
            <p:cNvPr id="156" name="Google Shape;156;p1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7" name="Google Shape;157;p19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" name="Google Shape;158;p19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9" name="Google Shape;159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0" name="Google Shape;160;p19"/>
          <p:cNvSpPr txBox="1"/>
          <p:nvPr>
            <p:ph idx="1" type="subTitle"/>
          </p:nvPr>
        </p:nvSpPr>
        <p:spPr>
          <a:xfrm>
            <a:off x="977801" y="2514225"/>
            <a:ext cx="2242500" cy="9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19"/>
          <p:cNvSpPr txBox="1"/>
          <p:nvPr>
            <p:ph idx="2" type="subTitle"/>
          </p:nvPr>
        </p:nvSpPr>
        <p:spPr>
          <a:xfrm>
            <a:off x="3450748" y="2514225"/>
            <a:ext cx="2242500" cy="9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19"/>
          <p:cNvSpPr txBox="1"/>
          <p:nvPr>
            <p:ph idx="3" type="subTitle"/>
          </p:nvPr>
        </p:nvSpPr>
        <p:spPr>
          <a:xfrm>
            <a:off x="5923698" y="2514225"/>
            <a:ext cx="2242500" cy="9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19"/>
          <p:cNvSpPr txBox="1"/>
          <p:nvPr>
            <p:ph idx="4" type="subTitle"/>
          </p:nvPr>
        </p:nvSpPr>
        <p:spPr>
          <a:xfrm>
            <a:off x="977803" y="2285625"/>
            <a:ext cx="22425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64" name="Google Shape;164;p19"/>
          <p:cNvSpPr txBox="1"/>
          <p:nvPr>
            <p:ph idx="5" type="subTitle"/>
          </p:nvPr>
        </p:nvSpPr>
        <p:spPr>
          <a:xfrm>
            <a:off x="3450747" y="2285625"/>
            <a:ext cx="22425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65" name="Google Shape;165;p19"/>
          <p:cNvSpPr txBox="1"/>
          <p:nvPr>
            <p:ph idx="6" type="subTitle"/>
          </p:nvPr>
        </p:nvSpPr>
        <p:spPr>
          <a:xfrm>
            <a:off x="5923697" y="2285625"/>
            <a:ext cx="22425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" name="Google Shape;168;p20"/>
          <p:cNvGrpSpPr/>
          <p:nvPr/>
        </p:nvGrpSpPr>
        <p:grpSpPr>
          <a:xfrm>
            <a:off x="-725" y="1466925"/>
            <a:ext cx="939900" cy="2326875"/>
            <a:chOff x="-725" y="1466925"/>
            <a:chExt cx="939900" cy="2326875"/>
          </a:xfrm>
        </p:grpSpPr>
        <p:cxnSp>
          <p:nvCxnSpPr>
            <p:cNvPr id="169" name="Google Shape;169;p20"/>
            <p:cNvCxnSpPr/>
            <p:nvPr/>
          </p:nvCxnSpPr>
          <p:spPr>
            <a:xfrm>
              <a:off x="-725" y="1466925"/>
              <a:ext cx="939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" name="Google Shape;170;p20"/>
            <p:cNvCxnSpPr/>
            <p:nvPr/>
          </p:nvCxnSpPr>
          <p:spPr>
            <a:xfrm>
              <a:off x="-725" y="2668450"/>
              <a:ext cx="939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" name="Google Shape;171;p20"/>
            <p:cNvCxnSpPr/>
            <p:nvPr/>
          </p:nvCxnSpPr>
          <p:spPr>
            <a:xfrm>
              <a:off x="-725" y="3793800"/>
              <a:ext cx="939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72" name="Google Shape;172;p20"/>
          <p:cNvGrpSpPr/>
          <p:nvPr/>
        </p:nvGrpSpPr>
        <p:grpSpPr>
          <a:xfrm>
            <a:off x="232200" y="232800"/>
            <a:ext cx="8988300" cy="5000100"/>
            <a:chOff x="232200" y="232800"/>
            <a:chExt cx="8988300" cy="5000100"/>
          </a:xfrm>
        </p:grpSpPr>
        <p:sp>
          <p:nvSpPr>
            <p:cNvPr id="173" name="Google Shape;173;p20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4" name="Google Shape;174;p20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" name="Google Shape;175;p20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76" name="Google Shape;176;p20"/>
          <p:cNvSpPr txBox="1"/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7" name="Google Shape;177;p20"/>
          <p:cNvSpPr txBox="1"/>
          <p:nvPr>
            <p:ph idx="1" type="subTitle"/>
          </p:nvPr>
        </p:nvSpPr>
        <p:spPr>
          <a:xfrm>
            <a:off x="1731050" y="1640570"/>
            <a:ext cx="6613200" cy="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20"/>
          <p:cNvSpPr txBox="1"/>
          <p:nvPr>
            <p:ph idx="2" type="subTitle"/>
          </p:nvPr>
        </p:nvSpPr>
        <p:spPr>
          <a:xfrm>
            <a:off x="1731050" y="2800360"/>
            <a:ext cx="6613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0"/>
          <p:cNvSpPr txBox="1"/>
          <p:nvPr>
            <p:ph idx="3" type="subTitle"/>
          </p:nvPr>
        </p:nvSpPr>
        <p:spPr>
          <a:xfrm>
            <a:off x="1731050" y="3957450"/>
            <a:ext cx="6613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0"/>
          <p:cNvSpPr txBox="1"/>
          <p:nvPr>
            <p:ph idx="4" type="subTitle"/>
          </p:nvPr>
        </p:nvSpPr>
        <p:spPr>
          <a:xfrm>
            <a:off x="1731050" y="1241275"/>
            <a:ext cx="66132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81" name="Google Shape;181;p20"/>
          <p:cNvSpPr txBox="1"/>
          <p:nvPr>
            <p:ph idx="5" type="subTitle"/>
          </p:nvPr>
        </p:nvSpPr>
        <p:spPr>
          <a:xfrm>
            <a:off x="1731050" y="2395400"/>
            <a:ext cx="66132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82" name="Google Shape;182;p20"/>
          <p:cNvSpPr txBox="1"/>
          <p:nvPr>
            <p:ph idx="6" type="subTitle"/>
          </p:nvPr>
        </p:nvSpPr>
        <p:spPr>
          <a:xfrm>
            <a:off x="1731050" y="3546826"/>
            <a:ext cx="66132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6433725" y="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713225" y="-62550"/>
            <a:ext cx="7717800" cy="5210100"/>
            <a:chOff x="713225" y="-62550"/>
            <a:chExt cx="7717800" cy="5210100"/>
          </a:xfrm>
        </p:grpSpPr>
        <p:sp>
          <p:nvSpPr>
            <p:cNvPr id="19" name="Google Shape;19;p3"/>
            <p:cNvSpPr/>
            <p:nvPr/>
          </p:nvSpPr>
          <p:spPr>
            <a:xfrm>
              <a:off x="713225" y="533550"/>
              <a:ext cx="7717800" cy="40749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" name="Google Shape;20;p3"/>
            <p:cNvCxnSpPr/>
            <p:nvPr/>
          </p:nvCxnSpPr>
          <p:spPr>
            <a:xfrm rot="10800000">
              <a:off x="713225" y="-62550"/>
              <a:ext cx="0" cy="596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" name="Google Shape;21;p3"/>
            <p:cNvCxnSpPr/>
            <p:nvPr/>
          </p:nvCxnSpPr>
          <p:spPr>
            <a:xfrm>
              <a:off x="8430775" y="4608450"/>
              <a:ext cx="0" cy="539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2" name="Google Shape;22;p3"/>
          <p:cNvSpPr txBox="1"/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3"/>
          <p:cNvSpPr txBox="1"/>
          <p:nvPr>
            <p:ph hasCustomPrompt="1" idx="2" type="title"/>
          </p:nvPr>
        </p:nvSpPr>
        <p:spPr>
          <a:xfrm>
            <a:off x="720000" y="533550"/>
            <a:ext cx="824400" cy="7050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3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1216475" y="2730750"/>
            <a:ext cx="50676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6_1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/>
          <p:nvPr/>
        </p:nvSpPr>
        <p:spPr>
          <a:xfrm>
            <a:off x="8240650" y="-926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" name="Google Shape;185;p21"/>
          <p:cNvGrpSpPr/>
          <p:nvPr/>
        </p:nvGrpSpPr>
        <p:grpSpPr>
          <a:xfrm>
            <a:off x="232200" y="-60100"/>
            <a:ext cx="9070200" cy="4977400"/>
            <a:chOff x="232200" y="-60100"/>
            <a:chExt cx="9070200" cy="4977400"/>
          </a:xfrm>
        </p:grpSpPr>
        <p:sp>
          <p:nvSpPr>
            <p:cNvPr id="186" name="Google Shape;186;p21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7" name="Google Shape;187;p21"/>
            <p:cNvCxnSpPr/>
            <p:nvPr/>
          </p:nvCxnSpPr>
          <p:spPr>
            <a:xfrm rot="10800000">
              <a:off x="232200" y="-60100"/>
              <a:ext cx="0" cy="296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8" name="Google Shape;188;p21"/>
            <p:cNvCxnSpPr/>
            <p:nvPr/>
          </p:nvCxnSpPr>
          <p:spPr>
            <a:xfrm>
              <a:off x="8904900" y="4917300"/>
              <a:ext cx="397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9" name="Google Shape;189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0" name="Google Shape;190;p21"/>
          <p:cNvSpPr txBox="1"/>
          <p:nvPr>
            <p:ph idx="1" type="subTitle"/>
          </p:nvPr>
        </p:nvSpPr>
        <p:spPr>
          <a:xfrm>
            <a:off x="2032350" y="1565625"/>
            <a:ext cx="48768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21"/>
          <p:cNvSpPr txBox="1"/>
          <p:nvPr>
            <p:ph idx="2" type="subTitle"/>
          </p:nvPr>
        </p:nvSpPr>
        <p:spPr>
          <a:xfrm>
            <a:off x="2641957" y="2723563"/>
            <a:ext cx="48768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1"/>
          <p:cNvSpPr txBox="1"/>
          <p:nvPr>
            <p:ph idx="3" type="subTitle"/>
          </p:nvPr>
        </p:nvSpPr>
        <p:spPr>
          <a:xfrm>
            <a:off x="3251557" y="3881500"/>
            <a:ext cx="48768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21"/>
          <p:cNvSpPr txBox="1"/>
          <p:nvPr>
            <p:ph idx="4" type="subTitle"/>
          </p:nvPr>
        </p:nvSpPr>
        <p:spPr>
          <a:xfrm>
            <a:off x="2032350" y="1253625"/>
            <a:ext cx="48768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94" name="Google Shape;194;p21"/>
          <p:cNvSpPr txBox="1"/>
          <p:nvPr>
            <p:ph idx="5" type="subTitle"/>
          </p:nvPr>
        </p:nvSpPr>
        <p:spPr>
          <a:xfrm>
            <a:off x="2641950" y="2412275"/>
            <a:ext cx="48768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95" name="Google Shape;195;p21"/>
          <p:cNvSpPr txBox="1"/>
          <p:nvPr>
            <p:ph idx="6" type="subTitle"/>
          </p:nvPr>
        </p:nvSpPr>
        <p:spPr>
          <a:xfrm>
            <a:off x="3251550" y="3570925"/>
            <a:ext cx="48768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" name="Google Shape;198;p22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199" name="Google Shape;199;p22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0" name="Google Shape;200;p22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1" name="Google Shape;201;p22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2" name="Google Shape;202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3" name="Google Shape;203;p22"/>
          <p:cNvSpPr txBox="1"/>
          <p:nvPr>
            <p:ph idx="1" type="subTitle"/>
          </p:nvPr>
        </p:nvSpPr>
        <p:spPr>
          <a:xfrm>
            <a:off x="1762571" y="1752725"/>
            <a:ext cx="26874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22"/>
          <p:cNvSpPr txBox="1"/>
          <p:nvPr>
            <p:ph idx="2" type="subTitle"/>
          </p:nvPr>
        </p:nvSpPr>
        <p:spPr>
          <a:xfrm>
            <a:off x="5132667" y="1752725"/>
            <a:ext cx="26874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22"/>
          <p:cNvSpPr txBox="1"/>
          <p:nvPr>
            <p:ph idx="3" type="subTitle"/>
          </p:nvPr>
        </p:nvSpPr>
        <p:spPr>
          <a:xfrm>
            <a:off x="1762571" y="3336725"/>
            <a:ext cx="26874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2"/>
          <p:cNvSpPr txBox="1"/>
          <p:nvPr>
            <p:ph idx="4" type="subTitle"/>
          </p:nvPr>
        </p:nvSpPr>
        <p:spPr>
          <a:xfrm>
            <a:off x="5132667" y="3336725"/>
            <a:ext cx="26874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22"/>
          <p:cNvSpPr txBox="1"/>
          <p:nvPr>
            <p:ph idx="5" type="subTitle"/>
          </p:nvPr>
        </p:nvSpPr>
        <p:spPr>
          <a:xfrm>
            <a:off x="1762571" y="1524200"/>
            <a:ext cx="26874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208" name="Google Shape;208;p22"/>
          <p:cNvSpPr txBox="1"/>
          <p:nvPr>
            <p:ph idx="6" type="subTitle"/>
          </p:nvPr>
        </p:nvSpPr>
        <p:spPr>
          <a:xfrm>
            <a:off x="5132667" y="1524200"/>
            <a:ext cx="26874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209" name="Google Shape;209;p22"/>
          <p:cNvSpPr txBox="1"/>
          <p:nvPr>
            <p:ph idx="7" type="subTitle"/>
          </p:nvPr>
        </p:nvSpPr>
        <p:spPr>
          <a:xfrm>
            <a:off x="1762571" y="3091838"/>
            <a:ext cx="26874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210" name="Google Shape;210;p22"/>
          <p:cNvSpPr txBox="1"/>
          <p:nvPr>
            <p:ph idx="8" type="subTitle"/>
          </p:nvPr>
        </p:nvSpPr>
        <p:spPr>
          <a:xfrm>
            <a:off x="5132667" y="3091838"/>
            <a:ext cx="26874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3" name="Google Shape;213;p23"/>
          <p:cNvGrpSpPr/>
          <p:nvPr/>
        </p:nvGrpSpPr>
        <p:grpSpPr>
          <a:xfrm>
            <a:off x="232200" y="232800"/>
            <a:ext cx="8988300" cy="5000100"/>
            <a:chOff x="232200" y="232800"/>
            <a:chExt cx="8988300" cy="5000100"/>
          </a:xfrm>
        </p:grpSpPr>
        <p:sp>
          <p:nvSpPr>
            <p:cNvPr id="214" name="Google Shape;214;p2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5" name="Google Shape;215;p23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6" name="Google Shape;216;p23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17" name="Google Shape;217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8" name="Google Shape;218;p23"/>
          <p:cNvSpPr txBox="1"/>
          <p:nvPr>
            <p:ph idx="1" type="subTitle"/>
          </p:nvPr>
        </p:nvSpPr>
        <p:spPr>
          <a:xfrm>
            <a:off x="874134" y="2145979"/>
            <a:ext cx="2199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23"/>
          <p:cNvSpPr txBox="1"/>
          <p:nvPr>
            <p:ph idx="2" type="subTitle"/>
          </p:nvPr>
        </p:nvSpPr>
        <p:spPr>
          <a:xfrm>
            <a:off x="3319800" y="2145979"/>
            <a:ext cx="2199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23"/>
          <p:cNvSpPr txBox="1"/>
          <p:nvPr>
            <p:ph idx="3" type="subTitle"/>
          </p:nvPr>
        </p:nvSpPr>
        <p:spPr>
          <a:xfrm>
            <a:off x="874134" y="3635775"/>
            <a:ext cx="2199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3"/>
          <p:cNvSpPr txBox="1"/>
          <p:nvPr>
            <p:ph idx="4" type="subTitle"/>
          </p:nvPr>
        </p:nvSpPr>
        <p:spPr>
          <a:xfrm>
            <a:off x="3319800" y="3635775"/>
            <a:ext cx="2199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23"/>
          <p:cNvSpPr txBox="1"/>
          <p:nvPr>
            <p:ph idx="5" type="subTitle"/>
          </p:nvPr>
        </p:nvSpPr>
        <p:spPr>
          <a:xfrm>
            <a:off x="5765466" y="2145979"/>
            <a:ext cx="2199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23"/>
          <p:cNvSpPr txBox="1"/>
          <p:nvPr>
            <p:ph idx="6" type="subTitle"/>
          </p:nvPr>
        </p:nvSpPr>
        <p:spPr>
          <a:xfrm>
            <a:off x="5765466" y="3635775"/>
            <a:ext cx="2199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23"/>
          <p:cNvSpPr txBox="1"/>
          <p:nvPr>
            <p:ph idx="7" type="subTitle"/>
          </p:nvPr>
        </p:nvSpPr>
        <p:spPr>
          <a:xfrm>
            <a:off x="872334" y="1769325"/>
            <a:ext cx="2203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225" name="Google Shape;225;p23"/>
          <p:cNvSpPr txBox="1"/>
          <p:nvPr>
            <p:ph idx="8" type="subTitle"/>
          </p:nvPr>
        </p:nvSpPr>
        <p:spPr>
          <a:xfrm>
            <a:off x="3318000" y="1769325"/>
            <a:ext cx="2203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226" name="Google Shape;226;p23"/>
          <p:cNvSpPr txBox="1"/>
          <p:nvPr>
            <p:ph idx="9" type="subTitle"/>
          </p:nvPr>
        </p:nvSpPr>
        <p:spPr>
          <a:xfrm>
            <a:off x="5763666" y="1769325"/>
            <a:ext cx="2203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227" name="Google Shape;227;p23"/>
          <p:cNvSpPr txBox="1"/>
          <p:nvPr>
            <p:ph idx="13" type="subTitle"/>
          </p:nvPr>
        </p:nvSpPr>
        <p:spPr>
          <a:xfrm>
            <a:off x="872334" y="3258926"/>
            <a:ext cx="2203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228" name="Google Shape;228;p23"/>
          <p:cNvSpPr txBox="1"/>
          <p:nvPr>
            <p:ph idx="14" type="subTitle"/>
          </p:nvPr>
        </p:nvSpPr>
        <p:spPr>
          <a:xfrm>
            <a:off x="3318000" y="3258926"/>
            <a:ext cx="2203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229" name="Google Shape;229;p23"/>
          <p:cNvSpPr txBox="1"/>
          <p:nvPr>
            <p:ph idx="15" type="subTitle"/>
          </p:nvPr>
        </p:nvSpPr>
        <p:spPr>
          <a:xfrm>
            <a:off x="5763666" y="3258926"/>
            <a:ext cx="2203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/>
          <p:nvPr/>
        </p:nvSpPr>
        <p:spPr>
          <a:xfrm>
            <a:off x="6309175" y="2486975"/>
            <a:ext cx="4243200" cy="424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2" name="Google Shape;232;p24"/>
          <p:cNvGrpSpPr/>
          <p:nvPr/>
        </p:nvGrpSpPr>
        <p:grpSpPr>
          <a:xfrm>
            <a:off x="-69525" y="539500"/>
            <a:ext cx="9455500" cy="4069200"/>
            <a:chOff x="-69525" y="539500"/>
            <a:chExt cx="9455500" cy="4069200"/>
          </a:xfrm>
        </p:grpSpPr>
        <p:grpSp>
          <p:nvGrpSpPr>
            <p:cNvPr id="233" name="Google Shape;233;p24"/>
            <p:cNvGrpSpPr/>
            <p:nvPr/>
          </p:nvGrpSpPr>
          <p:grpSpPr>
            <a:xfrm>
              <a:off x="713225" y="539500"/>
              <a:ext cx="8672750" cy="4069200"/>
              <a:chOff x="713225" y="539500"/>
              <a:chExt cx="8672750" cy="4069200"/>
            </a:xfrm>
          </p:grpSpPr>
          <p:sp>
            <p:nvSpPr>
              <p:cNvPr id="234" name="Google Shape;234;p24"/>
              <p:cNvSpPr/>
              <p:nvPr/>
            </p:nvSpPr>
            <p:spPr>
              <a:xfrm>
                <a:off x="713225" y="539500"/>
                <a:ext cx="7717500" cy="40692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35" name="Google Shape;235;p24"/>
              <p:cNvCxnSpPr/>
              <p:nvPr/>
            </p:nvCxnSpPr>
            <p:spPr>
              <a:xfrm>
                <a:off x="8407675" y="4608575"/>
                <a:ext cx="9783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236" name="Google Shape;236;p24"/>
            <p:cNvCxnSpPr/>
            <p:nvPr/>
          </p:nvCxnSpPr>
          <p:spPr>
            <a:xfrm rot="10800000">
              <a:off x="-69525" y="539500"/>
              <a:ext cx="7890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37" name="Google Shape;237;p24"/>
          <p:cNvSpPr txBox="1"/>
          <p:nvPr>
            <p:ph hasCustomPrompt="1" type="title"/>
          </p:nvPr>
        </p:nvSpPr>
        <p:spPr>
          <a:xfrm>
            <a:off x="707575" y="539500"/>
            <a:ext cx="4051200" cy="7689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8" name="Google Shape;238;p24"/>
          <p:cNvSpPr txBox="1"/>
          <p:nvPr>
            <p:ph idx="1" type="subTitle"/>
          </p:nvPr>
        </p:nvSpPr>
        <p:spPr>
          <a:xfrm>
            <a:off x="707575" y="1308392"/>
            <a:ext cx="4051200" cy="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9" name="Google Shape;239;p24"/>
          <p:cNvSpPr txBox="1"/>
          <p:nvPr>
            <p:ph hasCustomPrompt="1" idx="2" type="title"/>
          </p:nvPr>
        </p:nvSpPr>
        <p:spPr>
          <a:xfrm>
            <a:off x="707575" y="1901349"/>
            <a:ext cx="4051200" cy="7689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0" name="Google Shape;240;p24"/>
          <p:cNvSpPr txBox="1"/>
          <p:nvPr>
            <p:ph idx="3" type="subTitle"/>
          </p:nvPr>
        </p:nvSpPr>
        <p:spPr>
          <a:xfrm>
            <a:off x="707575" y="2670245"/>
            <a:ext cx="4051200" cy="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1" name="Google Shape;241;p24"/>
          <p:cNvSpPr txBox="1"/>
          <p:nvPr>
            <p:ph hasCustomPrompt="1" idx="4" type="title"/>
          </p:nvPr>
        </p:nvSpPr>
        <p:spPr>
          <a:xfrm>
            <a:off x="707575" y="3263198"/>
            <a:ext cx="4051200" cy="7689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2" name="Google Shape;242;p24"/>
          <p:cNvSpPr txBox="1"/>
          <p:nvPr>
            <p:ph idx="5" type="subTitle"/>
          </p:nvPr>
        </p:nvSpPr>
        <p:spPr>
          <a:xfrm>
            <a:off x="707575" y="4032098"/>
            <a:ext cx="4051200" cy="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/>
          <p:nvPr/>
        </p:nvSpPr>
        <p:spPr>
          <a:xfrm>
            <a:off x="8240650" y="-926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5" name="Google Shape;245;p25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246" name="Google Shape;246;p2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7" name="Google Shape;247;p25"/>
            <p:cNvCxnSpPr/>
            <p:nvPr/>
          </p:nvCxnSpPr>
          <p:spPr>
            <a:xfrm rot="10800000">
              <a:off x="-19050" y="49173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8" name="Google Shape;248;p25"/>
            <p:cNvCxnSpPr/>
            <p:nvPr/>
          </p:nvCxnSpPr>
          <p:spPr>
            <a:xfrm rot="10800000">
              <a:off x="8911200" y="2328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9" name="Google Shape;249;p25"/>
          <p:cNvSpPr txBox="1"/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_1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/>
          <p:nvPr/>
        </p:nvSpPr>
        <p:spPr>
          <a:xfrm>
            <a:off x="-9243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" name="Google Shape;252;p26"/>
          <p:cNvGrpSpPr/>
          <p:nvPr/>
        </p:nvGrpSpPr>
        <p:grpSpPr>
          <a:xfrm>
            <a:off x="232200" y="232800"/>
            <a:ext cx="8988300" cy="4964300"/>
            <a:chOff x="232200" y="232800"/>
            <a:chExt cx="8988300" cy="4964300"/>
          </a:xfrm>
        </p:grpSpPr>
        <p:sp>
          <p:nvSpPr>
            <p:cNvPr id="253" name="Google Shape;253;p2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4" name="Google Shape;254;p26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5" name="Google Shape;255;p26"/>
            <p:cNvCxnSpPr/>
            <p:nvPr/>
          </p:nvCxnSpPr>
          <p:spPr>
            <a:xfrm rot="10800000">
              <a:off x="232200" y="4890500"/>
              <a:ext cx="0" cy="306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6" name="Google Shape;256;p26"/>
          <p:cNvSpPr txBox="1"/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"/>
          <p:cNvSpPr/>
          <p:nvPr/>
        </p:nvSpPr>
        <p:spPr>
          <a:xfrm>
            <a:off x="6677100" y="-9050"/>
            <a:ext cx="5161500" cy="51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" name="Google Shape;259;p27"/>
          <p:cNvGrpSpPr/>
          <p:nvPr/>
        </p:nvGrpSpPr>
        <p:grpSpPr>
          <a:xfrm>
            <a:off x="713223" y="-79050"/>
            <a:ext cx="8791100" cy="4687625"/>
            <a:chOff x="-669332" y="-79050"/>
            <a:chExt cx="10173707" cy="4687625"/>
          </a:xfrm>
        </p:grpSpPr>
        <p:sp>
          <p:nvSpPr>
            <p:cNvPr id="260" name="Google Shape;260;p27"/>
            <p:cNvSpPr/>
            <p:nvPr/>
          </p:nvSpPr>
          <p:spPr>
            <a:xfrm>
              <a:off x="-669325" y="533550"/>
              <a:ext cx="9100200" cy="40749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1" name="Google Shape;261;p27"/>
            <p:cNvCxnSpPr/>
            <p:nvPr/>
          </p:nvCxnSpPr>
          <p:spPr>
            <a:xfrm rot="10800000">
              <a:off x="-669332" y="-79050"/>
              <a:ext cx="0" cy="624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2" name="Google Shape;262;p27"/>
            <p:cNvCxnSpPr/>
            <p:nvPr/>
          </p:nvCxnSpPr>
          <p:spPr>
            <a:xfrm>
              <a:off x="8425275" y="4608575"/>
              <a:ext cx="10791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63" name="Google Shape;263;p27"/>
          <p:cNvSpPr txBox="1"/>
          <p:nvPr>
            <p:ph type="title"/>
          </p:nvPr>
        </p:nvSpPr>
        <p:spPr>
          <a:xfrm>
            <a:off x="1094263" y="77832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4" name="Google Shape;264;p27"/>
          <p:cNvSpPr txBox="1"/>
          <p:nvPr>
            <p:ph idx="1" type="subTitle"/>
          </p:nvPr>
        </p:nvSpPr>
        <p:spPr>
          <a:xfrm>
            <a:off x="1094225" y="1651512"/>
            <a:ext cx="44481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27"/>
          <p:cNvSpPr txBox="1"/>
          <p:nvPr/>
        </p:nvSpPr>
        <p:spPr>
          <a:xfrm>
            <a:off x="1094225" y="3383825"/>
            <a:ext cx="57972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CREDITS: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</a:t>
            </a: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and includes icons by</a:t>
            </a:r>
            <a:r>
              <a:rPr b="1"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r>
              <a:rPr b="1" lang="en" sz="1200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</a:t>
            </a: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and infographics &amp; images by </a:t>
            </a:r>
            <a:r>
              <a:rPr b="1" lang="en" sz="1200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 b="1" sz="1200" u="sng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7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8" name="Google Shape;268;p28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sp>
          <p:nvSpPr>
            <p:cNvPr id="269" name="Google Shape;269;p2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0" name="Google Shape;270;p28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cxnSp>
            <p:nvCxnSpPr>
              <p:cNvPr id="271" name="Google Shape;271;p28"/>
              <p:cNvCxnSpPr/>
              <p:nvPr/>
            </p:nvCxnSpPr>
            <p:spPr>
              <a:xfrm rot="10800000">
                <a:off x="232200" y="-49400"/>
                <a:ext cx="0" cy="284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2" name="Google Shape;272;p28"/>
              <p:cNvCxnSpPr/>
              <p:nvPr/>
            </p:nvCxnSpPr>
            <p:spPr>
              <a:xfrm rot="10800000">
                <a:off x="8911200" y="4917300"/>
                <a:ext cx="0" cy="284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5" name="Google Shape;275;p29"/>
          <p:cNvGrpSpPr/>
          <p:nvPr/>
        </p:nvGrpSpPr>
        <p:grpSpPr>
          <a:xfrm>
            <a:off x="232200" y="232800"/>
            <a:ext cx="9045000" cy="4975500"/>
            <a:chOff x="232200" y="232800"/>
            <a:chExt cx="9045000" cy="4975500"/>
          </a:xfrm>
        </p:grpSpPr>
        <p:sp>
          <p:nvSpPr>
            <p:cNvPr id="276" name="Google Shape;276;p2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7" name="Google Shape;277;p29"/>
            <p:cNvCxnSpPr/>
            <p:nvPr/>
          </p:nvCxnSpPr>
          <p:spPr>
            <a:xfrm>
              <a:off x="8911200" y="232800"/>
              <a:ext cx="3660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8" name="Google Shape;278;p29"/>
            <p:cNvCxnSpPr/>
            <p:nvPr/>
          </p:nvCxnSpPr>
          <p:spPr>
            <a:xfrm>
              <a:off x="232200" y="4917300"/>
              <a:ext cx="1200" cy="2910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" name="Google Shape;27;p4"/>
          <p:cNvGrpSpPr/>
          <p:nvPr/>
        </p:nvGrpSpPr>
        <p:grpSpPr>
          <a:xfrm>
            <a:off x="-19050" y="232800"/>
            <a:ext cx="8930250" cy="5027400"/>
            <a:chOff x="-19050" y="232800"/>
            <a:chExt cx="8930250" cy="5027400"/>
          </a:xfrm>
        </p:grpSpPr>
        <p:sp>
          <p:nvSpPr>
            <p:cNvPr id="28" name="Google Shape;28;p4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" name="Google Shape;29;p4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" name="Google Shape;30;p4"/>
            <p:cNvCxnSpPr/>
            <p:nvPr/>
          </p:nvCxnSpPr>
          <p:spPr>
            <a:xfrm>
              <a:off x="8911200" y="4917300"/>
              <a:ext cx="0" cy="342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1" name="Google Shape;3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" name="Google Shape;35;p5"/>
          <p:cNvGrpSpPr/>
          <p:nvPr/>
        </p:nvGrpSpPr>
        <p:grpSpPr>
          <a:xfrm>
            <a:off x="-77100" y="232800"/>
            <a:ext cx="8988300" cy="4964300"/>
            <a:chOff x="-77100" y="232800"/>
            <a:chExt cx="8988300" cy="4964300"/>
          </a:xfrm>
        </p:grpSpPr>
        <p:sp>
          <p:nvSpPr>
            <p:cNvPr id="36" name="Google Shape;36;p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" name="Google Shape;37;p5"/>
            <p:cNvCxnSpPr/>
            <p:nvPr/>
          </p:nvCxnSpPr>
          <p:spPr>
            <a:xfrm rot="10800000">
              <a:off x="-77100" y="232800"/>
              <a:ext cx="309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" name="Google Shape;38;p5"/>
            <p:cNvCxnSpPr/>
            <p:nvPr/>
          </p:nvCxnSpPr>
          <p:spPr>
            <a:xfrm rot="10800000">
              <a:off x="8911200" y="4890500"/>
              <a:ext cx="0" cy="306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9" name="Google Shape;39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subTitle"/>
          </p:nvPr>
        </p:nvSpPr>
        <p:spPr>
          <a:xfrm>
            <a:off x="4651268" y="1736553"/>
            <a:ext cx="3772800" cy="27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41" name="Google Shape;41;p5"/>
          <p:cNvSpPr txBox="1"/>
          <p:nvPr>
            <p:ph idx="2" type="subTitle"/>
          </p:nvPr>
        </p:nvSpPr>
        <p:spPr>
          <a:xfrm>
            <a:off x="720000" y="1736553"/>
            <a:ext cx="3772800" cy="27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/>
        </p:txBody>
      </p:sp>
      <p:sp>
        <p:nvSpPr>
          <p:cNvPr id="42" name="Google Shape;42;p5"/>
          <p:cNvSpPr txBox="1"/>
          <p:nvPr>
            <p:ph idx="3" type="subTitle"/>
          </p:nvPr>
        </p:nvSpPr>
        <p:spPr>
          <a:xfrm>
            <a:off x="720000" y="1451250"/>
            <a:ext cx="3772800" cy="36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4" type="subTitle"/>
          </p:nvPr>
        </p:nvSpPr>
        <p:spPr>
          <a:xfrm>
            <a:off x="4651268" y="1451250"/>
            <a:ext cx="3772800" cy="36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6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grpSp>
          <p:nvGrpSpPr>
            <p:cNvPr id="47" name="Google Shape;47;p6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sp>
            <p:nvSpPr>
              <p:cNvPr id="48" name="Google Shape;48;p6"/>
              <p:cNvSpPr/>
              <p:nvPr/>
            </p:nvSpPr>
            <p:spPr>
              <a:xfrm>
                <a:off x="232200" y="232800"/>
                <a:ext cx="8679000" cy="46845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9" name="Google Shape;49;p6"/>
              <p:cNvCxnSpPr/>
              <p:nvPr/>
            </p:nvCxnSpPr>
            <p:spPr>
              <a:xfrm rot="10800000">
                <a:off x="8911200" y="-49400"/>
                <a:ext cx="0" cy="284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" name="Google Shape;50;p6"/>
              <p:cNvCxnSpPr/>
              <p:nvPr/>
            </p:nvCxnSpPr>
            <p:spPr>
              <a:xfrm rot="10800000">
                <a:off x="232200" y="4917300"/>
                <a:ext cx="0" cy="284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51" name="Google Shape;51;p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" name="Google Shape;55;p7"/>
          <p:cNvGrpSpPr/>
          <p:nvPr/>
        </p:nvGrpSpPr>
        <p:grpSpPr>
          <a:xfrm>
            <a:off x="-19050" y="-16000"/>
            <a:ext cx="8930250" cy="4933300"/>
            <a:chOff x="-19050" y="-16000"/>
            <a:chExt cx="8930250" cy="4933300"/>
          </a:xfrm>
        </p:grpSpPr>
        <p:sp>
          <p:nvSpPr>
            <p:cNvPr id="56" name="Google Shape;56;p7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7" name="Google Shape;57;p7"/>
            <p:cNvCxnSpPr/>
            <p:nvPr/>
          </p:nvCxnSpPr>
          <p:spPr>
            <a:xfrm rot="10800000">
              <a:off x="-19050" y="49173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" name="Google Shape;58;p7"/>
            <p:cNvCxnSpPr/>
            <p:nvPr/>
          </p:nvCxnSpPr>
          <p:spPr>
            <a:xfrm rot="10800000">
              <a:off x="8911200" y="-16000"/>
              <a:ext cx="0" cy="258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9" name="Google Shape;59;p7"/>
          <p:cNvSpPr txBox="1"/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" type="subTitle"/>
          </p:nvPr>
        </p:nvSpPr>
        <p:spPr>
          <a:xfrm>
            <a:off x="1733625" y="1361025"/>
            <a:ext cx="6580200" cy="29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2007375" y="277690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8"/>
          <p:cNvGrpSpPr/>
          <p:nvPr/>
        </p:nvGrpSpPr>
        <p:grpSpPr>
          <a:xfrm>
            <a:off x="-25" y="533550"/>
            <a:ext cx="9270975" cy="4075025"/>
            <a:chOff x="-25" y="533550"/>
            <a:chExt cx="9270975" cy="4075025"/>
          </a:xfrm>
        </p:grpSpPr>
        <p:sp>
          <p:nvSpPr>
            <p:cNvPr id="64" name="Google Shape;64;p8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endParaRPr>
            </a:p>
          </p:txBody>
        </p:sp>
        <p:cxnSp>
          <p:nvCxnSpPr>
            <p:cNvPr id="65" name="Google Shape;65;p8"/>
            <p:cNvCxnSpPr/>
            <p:nvPr/>
          </p:nvCxnSpPr>
          <p:spPr>
            <a:xfrm rot="10800000">
              <a:off x="8430950" y="533550"/>
              <a:ext cx="8400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" name="Google Shape;66;p8"/>
            <p:cNvCxnSpPr/>
            <p:nvPr/>
          </p:nvCxnSpPr>
          <p:spPr>
            <a:xfrm rot="10800000">
              <a:off x="-25" y="4608575"/>
              <a:ext cx="7407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7" name="Google Shape;67;p8"/>
          <p:cNvSpPr txBox="1"/>
          <p:nvPr>
            <p:ph type="title"/>
          </p:nvPr>
        </p:nvSpPr>
        <p:spPr>
          <a:xfrm>
            <a:off x="1644450" y="1733400"/>
            <a:ext cx="5855100" cy="7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/>
          <p:nvPr/>
        </p:nvSpPr>
        <p:spPr>
          <a:xfrm>
            <a:off x="-2613450" y="-126025"/>
            <a:ext cx="5402100" cy="540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9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71" name="Google Shape;71;p9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2" name="Google Shape;72;p9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" name="Google Shape;73;p9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4" name="Google Shape;74;p9"/>
          <p:cNvSpPr txBox="1"/>
          <p:nvPr>
            <p:ph type="title"/>
          </p:nvPr>
        </p:nvSpPr>
        <p:spPr>
          <a:xfrm>
            <a:off x="3496850" y="1021763"/>
            <a:ext cx="4294800" cy="20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" type="subTitle"/>
          </p:nvPr>
        </p:nvSpPr>
        <p:spPr>
          <a:xfrm>
            <a:off x="3496850" y="3117038"/>
            <a:ext cx="4294800" cy="10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10"/>
          <p:cNvSpPr txBox="1"/>
          <p:nvPr>
            <p:ph type="title"/>
          </p:nvPr>
        </p:nvSpPr>
        <p:spPr>
          <a:xfrm>
            <a:off x="720000" y="4045175"/>
            <a:ext cx="7710900" cy="56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fortress.maptive.com/ver4/f98d27765c3170ef4fd81b050afcfa23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hyperlink" Target="https://fortress.maptive.com/ver4/b26b244774bb92fa1b408fff92f8f59c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fortress.maptive.com/ver4/9efaf9ecb9a022bc265b7681d62adaf2/683420" TargetMode="External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fortress.maptive.com/ver4/d2edc38c0335625062204d1c19531c5f" TargetMode="External"/><Relationship Id="rId4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image" Target="../media/image22.png"/><Relationship Id="rId5" Type="http://schemas.openxmlformats.org/officeDocument/2006/relationships/image" Target="../media/image33.png"/><Relationship Id="rId6" Type="http://schemas.openxmlformats.org/officeDocument/2006/relationships/image" Target="../media/image23.png"/><Relationship Id="rId7" Type="http://schemas.openxmlformats.org/officeDocument/2006/relationships/image" Target="../media/image32.png"/><Relationship Id="rId8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Relationship Id="rId4" Type="http://schemas.openxmlformats.org/officeDocument/2006/relationships/image" Target="../media/image25.png"/><Relationship Id="rId5" Type="http://schemas.openxmlformats.org/officeDocument/2006/relationships/image" Target="../media/image34.png"/><Relationship Id="rId6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0"/>
          <p:cNvSpPr txBox="1"/>
          <p:nvPr>
            <p:ph type="ctrTitle"/>
          </p:nvPr>
        </p:nvSpPr>
        <p:spPr>
          <a:xfrm>
            <a:off x="1087125" y="1670213"/>
            <a:ext cx="5897400" cy="13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NIU Huskies –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Forecasters</a:t>
            </a:r>
            <a:endParaRPr/>
          </a:p>
        </p:txBody>
      </p:sp>
      <p:sp>
        <p:nvSpPr>
          <p:cNvPr id="284" name="Google Shape;284;p30"/>
          <p:cNvSpPr txBox="1"/>
          <p:nvPr>
            <p:ph idx="1" type="subTitle"/>
          </p:nvPr>
        </p:nvSpPr>
        <p:spPr>
          <a:xfrm>
            <a:off x="1087125" y="2997488"/>
            <a:ext cx="58974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Steve Dziamentsyeu, Brandon Curtin, Kamila Tkacz, Daniel Major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9"/>
          <p:cNvSpPr txBox="1"/>
          <p:nvPr>
            <p:ph type="title"/>
          </p:nvPr>
        </p:nvSpPr>
        <p:spPr>
          <a:xfrm>
            <a:off x="717751" y="248575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Portfolio by Geographic Location</a:t>
            </a:r>
            <a:endParaRPr sz="2600"/>
          </a:p>
        </p:txBody>
      </p:sp>
      <p:sp>
        <p:nvSpPr>
          <p:cNvPr id="372" name="Google Shape;372;p39"/>
          <p:cNvSpPr/>
          <p:nvPr/>
        </p:nvSpPr>
        <p:spPr>
          <a:xfrm>
            <a:off x="717750" y="4705825"/>
            <a:ext cx="3922800" cy="437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73" name="Google Shape;373;p39"/>
          <p:cNvSpPr/>
          <p:nvPr/>
        </p:nvSpPr>
        <p:spPr>
          <a:xfrm>
            <a:off x="775378" y="4749954"/>
            <a:ext cx="351286" cy="349457"/>
          </a:xfrm>
          <a:custGeom>
            <a:rect b="b" l="l" r="r" t="t"/>
            <a:pathLst>
              <a:path extrusionOk="0" h="11847" w="11909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374" name="Google Shape;374;p39"/>
          <p:cNvSpPr txBox="1"/>
          <p:nvPr>
            <p:ph idx="4294967295" type="body"/>
          </p:nvPr>
        </p:nvSpPr>
        <p:spPr>
          <a:xfrm>
            <a:off x="1126675" y="4702675"/>
            <a:ext cx="35952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 Maps → location numbers; TIV maps </a:t>
            </a:r>
            <a:endParaRPr/>
          </a:p>
        </p:txBody>
      </p:sp>
      <p:sp>
        <p:nvSpPr>
          <p:cNvPr id="375" name="Google Shape;375;p39"/>
          <p:cNvSpPr txBox="1"/>
          <p:nvPr>
            <p:ph idx="4294967295" type="body"/>
          </p:nvPr>
        </p:nvSpPr>
        <p:spPr>
          <a:xfrm>
            <a:off x="245675" y="2397000"/>
            <a:ext cx="1107900" cy="3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3"/>
              </a:rPr>
              <a:t>Location #</a:t>
            </a:r>
            <a:endParaRPr b="1"/>
          </a:p>
        </p:txBody>
      </p:sp>
      <p:grpSp>
        <p:nvGrpSpPr>
          <p:cNvPr id="376" name="Google Shape;376;p39"/>
          <p:cNvGrpSpPr/>
          <p:nvPr/>
        </p:nvGrpSpPr>
        <p:grpSpPr>
          <a:xfrm>
            <a:off x="1297050" y="813788"/>
            <a:ext cx="6549899" cy="3818525"/>
            <a:chOff x="1378200" y="813788"/>
            <a:chExt cx="6549899" cy="3818525"/>
          </a:xfrm>
        </p:grpSpPr>
        <p:pic>
          <p:nvPicPr>
            <p:cNvPr id="377" name="Google Shape;377;p39"/>
            <p:cNvPicPr preferRelativeResize="0"/>
            <p:nvPr/>
          </p:nvPicPr>
          <p:blipFill rotWithShape="1">
            <a:blip r:embed="rId4">
              <a:alphaModFix/>
            </a:blip>
            <a:srcRect b="0" l="7410" r="10521" t="0"/>
            <a:stretch/>
          </p:blipFill>
          <p:spPr>
            <a:xfrm>
              <a:off x="1378200" y="813788"/>
              <a:ext cx="3274962" cy="3818525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378" name="Google Shape;378;p39"/>
            <p:cNvPicPr preferRelativeResize="0"/>
            <p:nvPr/>
          </p:nvPicPr>
          <p:blipFill rotWithShape="1">
            <a:blip r:embed="rId5">
              <a:alphaModFix/>
            </a:blip>
            <a:srcRect b="4951" l="10956" r="3177" t="0"/>
            <a:stretch/>
          </p:blipFill>
          <p:spPr>
            <a:xfrm>
              <a:off x="4653150" y="813788"/>
              <a:ext cx="3274949" cy="3818525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379" name="Google Shape;379;p39"/>
          <p:cNvSpPr txBox="1"/>
          <p:nvPr>
            <p:ph idx="4294967295" type="body"/>
          </p:nvPr>
        </p:nvSpPr>
        <p:spPr>
          <a:xfrm>
            <a:off x="7968700" y="2397000"/>
            <a:ext cx="537000" cy="3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6"/>
              </a:rPr>
              <a:t>TIV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0"/>
          <p:cNvSpPr txBox="1"/>
          <p:nvPr>
            <p:ph type="title"/>
          </p:nvPr>
        </p:nvSpPr>
        <p:spPr>
          <a:xfrm>
            <a:off x="1257050" y="1781550"/>
            <a:ext cx="3251700" cy="15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Hurricane Data</a:t>
            </a:r>
            <a:endParaRPr/>
          </a:p>
        </p:txBody>
      </p:sp>
      <p:sp>
        <p:nvSpPr>
          <p:cNvPr id="385" name="Google Shape;385;p40"/>
          <p:cNvSpPr txBox="1"/>
          <p:nvPr>
            <p:ph idx="2" type="title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1"/>
          <p:cNvSpPr txBox="1"/>
          <p:nvPr>
            <p:ph type="title"/>
          </p:nvPr>
        </p:nvSpPr>
        <p:spPr>
          <a:xfrm>
            <a:off x="717751" y="248575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Max Wind Speed By Year</a:t>
            </a:r>
            <a:endParaRPr sz="2600"/>
          </a:p>
        </p:txBody>
      </p:sp>
      <p:sp>
        <p:nvSpPr>
          <p:cNvPr id="391" name="Google Shape;391;p41"/>
          <p:cNvSpPr/>
          <p:nvPr/>
        </p:nvSpPr>
        <p:spPr>
          <a:xfrm>
            <a:off x="582815" y="4353929"/>
            <a:ext cx="351286" cy="349457"/>
          </a:xfrm>
          <a:custGeom>
            <a:rect b="b" l="l" r="r" t="t"/>
            <a:pathLst>
              <a:path extrusionOk="0" h="11847" w="11909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392" name="Google Shape;392;p41"/>
          <p:cNvSpPr txBox="1"/>
          <p:nvPr>
            <p:ph idx="4294967295" type="body"/>
          </p:nvPr>
        </p:nvSpPr>
        <p:spPr>
          <a:xfrm>
            <a:off x="934100" y="4306650"/>
            <a:ext cx="29355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 Data → Max Wind Speeds</a:t>
            </a:r>
            <a:endParaRPr/>
          </a:p>
        </p:txBody>
      </p:sp>
      <p:grpSp>
        <p:nvGrpSpPr>
          <p:cNvPr id="393" name="Google Shape;393;p41"/>
          <p:cNvGrpSpPr/>
          <p:nvPr/>
        </p:nvGrpSpPr>
        <p:grpSpPr>
          <a:xfrm>
            <a:off x="773290" y="1039730"/>
            <a:ext cx="7597414" cy="3180576"/>
            <a:chOff x="717752" y="876600"/>
            <a:chExt cx="7597414" cy="3180576"/>
          </a:xfrm>
        </p:grpSpPr>
        <p:pic>
          <p:nvPicPr>
            <p:cNvPr id="394" name="Google Shape;394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50475" y="876600"/>
              <a:ext cx="4864692" cy="3180575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395" name="Google Shape;395;p41"/>
            <p:cNvPicPr preferRelativeResize="0"/>
            <p:nvPr/>
          </p:nvPicPr>
          <p:blipFill rotWithShape="1">
            <a:blip r:embed="rId4">
              <a:alphaModFix/>
            </a:blip>
            <a:srcRect b="0" l="5102" r="2133" t="3474"/>
            <a:stretch/>
          </p:blipFill>
          <p:spPr>
            <a:xfrm>
              <a:off x="717752" y="876600"/>
              <a:ext cx="2732723" cy="3180575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2"/>
          <p:cNvSpPr txBox="1"/>
          <p:nvPr>
            <p:ph type="title"/>
          </p:nvPr>
        </p:nvSpPr>
        <p:spPr>
          <a:xfrm>
            <a:off x="717751" y="248575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Hurricane Count per Year by Nature</a:t>
            </a:r>
            <a:endParaRPr sz="2600"/>
          </a:p>
        </p:txBody>
      </p:sp>
      <p:sp>
        <p:nvSpPr>
          <p:cNvPr id="401" name="Google Shape;401;p42"/>
          <p:cNvSpPr/>
          <p:nvPr/>
        </p:nvSpPr>
        <p:spPr>
          <a:xfrm>
            <a:off x="582815" y="4353929"/>
            <a:ext cx="351286" cy="349457"/>
          </a:xfrm>
          <a:custGeom>
            <a:rect b="b" l="l" r="r" t="t"/>
            <a:pathLst>
              <a:path extrusionOk="0" h="11847" w="11909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402" name="Google Shape;402;p42"/>
          <p:cNvSpPr txBox="1"/>
          <p:nvPr>
            <p:ph idx="4294967295" type="body"/>
          </p:nvPr>
        </p:nvSpPr>
        <p:spPr>
          <a:xfrm>
            <a:off x="934100" y="4306650"/>
            <a:ext cx="29355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 Data → Max Wind Speeds</a:t>
            </a:r>
            <a:endParaRPr/>
          </a:p>
        </p:txBody>
      </p:sp>
      <p:pic>
        <p:nvPicPr>
          <p:cNvPr id="403" name="Google Shape;403;p42"/>
          <p:cNvPicPr preferRelativeResize="0"/>
          <p:nvPr/>
        </p:nvPicPr>
        <p:blipFill rotWithShape="1">
          <a:blip r:embed="rId3">
            <a:alphaModFix/>
          </a:blip>
          <a:srcRect b="0" l="0" r="0" t="7123"/>
          <a:stretch/>
        </p:blipFill>
        <p:spPr>
          <a:xfrm>
            <a:off x="1180763" y="894888"/>
            <a:ext cx="6782480" cy="3338162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3"/>
          <p:cNvSpPr txBox="1"/>
          <p:nvPr>
            <p:ph type="title"/>
          </p:nvPr>
        </p:nvSpPr>
        <p:spPr>
          <a:xfrm>
            <a:off x="717751" y="248575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u="sng">
                <a:solidFill>
                  <a:schemeClr val="hlink"/>
                </a:solidFill>
                <a:hlinkClick r:id="rId3"/>
              </a:rPr>
              <a:t>Hurricane Wind Speed Heat Map</a:t>
            </a:r>
            <a:endParaRPr sz="2600"/>
          </a:p>
        </p:txBody>
      </p:sp>
      <p:sp>
        <p:nvSpPr>
          <p:cNvPr id="409" name="Google Shape;409;p43"/>
          <p:cNvSpPr/>
          <p:nvPr/>
        </p:nvSpPr>
        <p:spPr>
          <a:xfrm>
            <a:off x="572665" y="4414804"/>
            <a:ext cx="351286" cy="349457"/>
          </a:xfrm>
          <a:custGeom>
            <a:rect b="b" l="l" r="r" t="t"/>
            <a:pathLst>
              <a:path extrusionOk="0" h="11847" w="11909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410" name="Google Shape;410;p43"/>
          <p:cNvSpPr txBox="1"/>
          <p:nvPr>
            <p:ph idx="4294967295" type="body"/>
          </p:nvPr>
        </p:nvSpPr>
        <p:spPr>
          <a:xfrm>
            <a:off x="923950" y="4367525"/>
            <a:ext cx="41325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 Maps → hurricane wind speed heat map</a:t>
            </a:r>
            <a:endParaRPr/>
          </a:p>
        </p:txBody>
      </p:sp>
      <p:pic>
        <p:nvPicPr>
          <p:cNvPr id="411" name="Google Shape;411;p43"/>
          <p:cNvPicPr preferRelativeResize="0"/>
          <p:nvPr/>
        </p:nvPicPr>
        <p:blipFill rotWithShape="1">
          <a:blip r:embed="rId4">
            <a:alphaModFix/>
          </a:blip>
          <a:srcRect b="0" l="0" r="773" t="0"/>
          <a:stretch/>
        </p:blipFill>
        <p:spPr>
          <a:xfrm>
            <a:off x="823600" y="821275"/>
            <a:ext cx="7438751" cy="345552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4"/>
          <p:cNvSpPr txBox="1"/>
          <p:nvPr>
            <p:ph type="title"/>
          </p:nvPr>
        </p:nvSpPr>
        <p:spPr>
          <a:xfrm>
            <a:off x="1257050" y="1781550"/>
            <a:ext cx="4854600" cy="15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At-Risk Location Data</a:t>
            </a:r>
            <a:endParaRPr/>
          </a:p>
        </p:txBody>
      </p:sp>
      <p:sp>
        <p:nvSpPr>
          <p:cNvPr id="417" name="Google Shape;417;p44"/>
          <p:cNvSpPr txBox="1"/>
          <p:nvPr>
            <p:ph idx="2" type="title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5"/>
          <p:cNvSpPr txBox="1"/>
          <p:nvPr>
            <p:ph type="title"/>
          </p:nvPr>
        </p:nvSpPr>
        <p:spPr>
          <a:xfrm>
            <a:off x="717751" y="112675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Collection Method</a:t>
            </a:r>
            <a:endParaRPr sz="2600"/>
          </a:p>
        </p:txBody>
      </p:sp>
      <p:sp>
        <p:nvSpPr>
          <p:cNvPr id="423" name="Google Shape;423;p45"/>
          <p:cNvSpPr/>
          <p:nvPr/>
        </p:nvSpPr>
        <p:spPr>
          <a:xfrm>
            <a:off x="4945115" y="4485829"/>
            <a:ext cx="351286" cy="349457"/>
          </a:xfrm>
          <a:custGeom>
            <a:rect b="b" l="l" r="r" t="t"/>
            <a:pathLst>
              <a:path extrusionOk="0" h="11847" w="11909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424" name="Google Shape;424;p45"/>
          <p:cNvSpPr txBox="1"/>
          <p:nvPr>
            <p:ph idx="4294967295" type="body"/>
          </p:nvPr>
        </p:nvSpPr>
        <p:spPr>
          <a:xfrm>
            <a:off x="5296400" y="4438550"/>
            <a:ext cx="35238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 Data → Management Request 2</a:t>
            </a:r>
            <a:endParaRPr/>
          </a:p>
        </p:txBody>
      </p:sp>
      <p:pic>
        <p:nvPicPr>
          <p:cNvPr id="425" name="Google Shape;425;p45"/>
          <p:cNvPicPr preferRelativeResize="0"/>
          <p:nvPr/>
        </p:nvPicPr>
        <p:blipFill rotWithShape="1">
          <a:blip r:embed="rId3">
            <a:alphaModFix/>
          </a:blip>
          <a:srcRect b="25606" l="0" r="0" t="0"/>
          <a:stretch/>
        </p:blipFill>
        <p:spPr>
          <a:xfrm>
            <a:off x="562089" y="252175"/>
            <a:ext cx="2143341" cy="252956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26" name="Google Shape;426;p45"/>
          <p:cNvGrpSpPr/>
          <p:nvPr/>
        </p:nvGrpSpPr>
        <p:grpSpPr>
          <a:xfrm>
            <a:off x="511498" y="2993717"/>
            <a:ext cx="2244206" cy="1900542"/>
            <a:chOff x="2058250" y="1054925"/>
            <a:chExt cx="1895925" cy="1621899"/>
          </a:xfrm>
        </p:grpSpPr>
        <p:pic>
          <p:nvPicPr>
            <p:cNvPr id="427" name="Google Shape;427;p45"/>
            <p:cNvPicPr preferRelativeResize="0"/>
            <p:nvPr/>
          </p:nvPicPr>
          <p:blipFill rotWithShape="1">
            <a:blip r:embed="rId4">
              <a:alphaModFix/>
            </a:blip>
            <a:srcRect b="44575" l="3101" r="79906" t="2239"/>
            <a:stretch/>
          </p:blipFill>
          <p:spPr>
            <a:xfrm>
              <a:off x="2058250" y="1054925"/>
              <a:ext cx="530975" cy="1621899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428" name="Google Shape;428;p45"/>
            <p:cNvPicPr preferRelativeResize="0"/>
            <p:nvPr/>
          </p:nvPicPr>
          <p:blipFill rotWithShape="1">
            <a:blip r:embed="rId4">
              <a:alphaModFix/>
            </a:blip>
            <a:srcRect b="44887" l="54566" r="0" t="1553"/>
            <a:stretch/>
          </p:blipFill>
          <p:spPr>
            <a:xfrm>
              <a:off x="2544350" y="1054925"/>
              <a:ext cx="1409825" cy="1621899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429" name="Google Shape;429;p45"/>
          <p:cNvSpPr txBox="1"/>
          <p:nvPr/>
        </p:nvSpPr>
        <p:spPr>
          <a:xfrm>
            <a:off x="2755702" y="2425250"/>
            <a:ext cx="921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Char char="+"/>
            </a:pPr>
            <a:r>
              <a:rPr lang="en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→</a:t>
            </a:r>
            <a:endParaRPr sz="2200"/>
          </a:p>
        </p:txBody>
      </p:sp>
      <p:pic>
        <p:nvPicPr>
          <p:cNvPr id="430" name="Google Shape;43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7883" y="1105638"/>
            <a:ext cx="4791142" cy="3162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6"/>
          <p:cNvSpPr txBox="1"/>
          <p:nvPr>
            <p:ph type="title"/>
          </p:nvPr>
        </p:nvSpPr>
        <p:spPr>
          <a:xfrm>
            <a:off x="717751" y="254700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Collection Method</a:t>
            </a:r>
            <a:endParaRPr sz="2600"/>
          </a:p>
        </p:txBody>
      </p:sp>
      <p:sp>
        <p:nvSpPr>
          <p:cNvPr id="436" name="Google Shape;436;p46"/>
          <p:cNvSpPr/>
          <p:nvPr/>
        </p:nvSpPr>
        <p:spPr>
          <a:xfrm>
            <a:off x="4945115" y="4485829"/>
            <a:ext cx="351286" cy="349457"/>
          </a:xfrm>
          <a:custGeom>
            <a:rect b="b" l="l" r="r" t="t"/>
            <a:pathLst>
              <a:path extrusionOk="0" h="11847" w="11909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437" name="Google Shape;437;p46"/>
          <p:cNvSpPr txBox="1"/>
          <p:nvPr>
            <p:ph idx="4294967295" type="body"/>
          </p:nvPr>
        </p:nvSpPr>
        <p:spPr>
          <a:xfrm>
            <a:off x="5296400" y="4438550"/>
            <a:ext cx="35238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 Data → Management Request 2</a:t>
            </a:r>
            <a:endParaRPr/>
          </a:p>
        </p:txBody>
      </p:sp>
      <p:sp>
        <p:nvSpPr>
          <p:cNvPr id="438" name="Google Shape;438;p46"/>
          <p:cNvSpPr txBox="1"/>
          <p:nvPr>
            <p:ph idx="4294967295" type="body"/>
          </p:nvPr>
        </p:nvSpPr>
        <p:spPr>
          <a:xfrm>
            <a:off x="356000" y="2339950"/>
            <a:ext cx="35238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 Blanks → </a:t>
            </a:r>
            <a:endParaRPr/>
          </a:p>
        </p:txBody>
      </p:sp>
      <p:pic>
        <p:nvPicPr>
          <p:cNvPr id="439" name="Google Shape;43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2375" y="899475"/>
            <a:ext cx="4969801" cy="33249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0" name="Google Shape;440;p46"/>
          <p:cNvSpPr txBox="1"/>
          <p:nvPr>
            <p:ph idx="4294967295" type="body"/>
          </p:nvPr>
        </p:nvSpPr>
        <p:spPr>
          <a:xfrm>
            <a:off x="7122800" y="2119613"/>
            <a:ext cx="1697400" cy="8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VSTACK(Columns)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V/X LOOKUP (Related Data)</a:t>
            </a:r>
            <a:endParaRPr/>
          </a:p>
        </p:txBody>
      </p:sp>
      <p:sp>
        <p:nvSpPr>
          <p:cNvPr id="441" name="Google Shape;441;p46"/>
          <p:cNvSpPr txBox="1"/>
          <p:nvPr/>
        </p:nvSpPr>
        <p:spPr>
          <a:xfrm>
            <a:off x="6882650" y="2361863"/>
            <a:ext cx="35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→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7"/>
          <p:cNvSpPr/>
          <p:nvPr/>
        </p:nvSpPr>
        <p:spPr>
          <a:xfrm>
            <a:off x="511765" y="4516279"/>
            <a:ext cx="351286" cy="349457"/>
          </a:xfrm>
          <a:custGeom>
            <a:rect b="b" l="l" r="r" t="t"/>
            <a:pathLst>
              <a:path extrusionOk="0" h="11847" w="11909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447" name="Google Shape;447;p47"/>
          <p:cNvSpPr txBox="1"/>
          <p:nvPr>
            <p:ph idx="4294967295" type="body"/>
          </p:nvPr>
        </p:nvSpPr>
        <p:spPr>
          <a:xfrm>
            <a:off x="863050" y="4469000"/>
            <a:ext cx="35238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 Data → Req 2 Dataset</a:t>
            </a:r>
            <a:endParaRPr/>
          </a:p>
        </p:txBody>
      </p:sp>
      <p:pic>
        <p:nvPicPr>
          <p:cNvPr id="448" name="Google Shape;44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3310"/>
            <a:ext cx="9144003" cy="369689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9" name="Google Shape;449;p47"/>
          <p:cNvSpPr txBox="1"/>
          <p:nvPr>
            <p:ph type="title"/>
          </p:nvPr>
        </p:nvSpPr>
        <p:spPr>
          <a:xfrm>
            <a:off x="717751" y="150600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At-Risk Location Data</a:t>
            </a:r>
            <a:endParaRPr sz="2600"/>
          </a:p>
        </p:txBody>
      </p:sp>
      <p:sp>
        <p:nvSpPr>
          <p:cNvPr id="450" name="Google Shape;450;p47"/>
          <p:cNvSpPr/>
          <p:nvPr/>
        </p:nvSpPr>
        <p:spPr>
          <a:xfrm>
            <a:off x="5026490" y="4516279"/>
            <a:ext cx="351286" cy="349457"/>
          </a:xfrm>
          <a:custGeom>
            <a:rect b="b" l="l" r="r" t="t"/>
            <a:pathLst>
              <a:path extrusionOk="0" h="11847" w="11909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451" name="Google Shape;451;p47"/>
          <p:cNvSpPr txBox="1"/>
          <p:nvPr>
            <p:ph idx="4294967295" type="body"/>
          </p:nvPr>
        </p:nvSpPr>
        <p:spPr>
          <a:xfrm>
            <a:off x="5377775" y="4469000"/>
            <a:ext cx="35238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HaversineDist.bas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8"/>
          <p:cNvSpPr txBox="1"/>
          <p:nvPr>
            <p:ph type="title"/>
          </p:nvPr>
        </p:nvSpPr>
        <p:spPr>
          <a:xfrm>
            <a:off x="1257050" y="1781550"/>
            <a:ext cx="3992400" cy="15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457" name="Google Shape;457;p48"/>
          <p:cNvSpPr txBox="1"/>
          <p:nvPr>
            <p:ph idx="2" type="title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9" name="Google Shape;289;p31"/>
          <p:cNvCxnSpPr>
            <a:stCxn id="290" idx="1"/>
          </p:cNvCxnSpPr>
          <p:nvPr/>
        </p:nvCxnSpPr>
        <p:spPr>
          <a:xfrm rot="10800000">
            <a:off x="-167825" y="3160425"/>
            <a:ext cx="6304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" name="Google Shape;291;p31"/>
          <p:cNvCxnSpPr>
            <a:stCxn id="292" idx="3"/>
          </p:cNvCxnSpPr>
          <p:nvPr/>
        </p:nvCxnSpPr>
        <p:spPr>
          <a:xfrm>
            <a:off x="1285275" y="1502500"/>
            <a:ext cx="8009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31"/>
          <p:cNvSpPr txBox="1"/>
          <p:nvPr>
            <p:ph type="title"/>
          </p:nvPr>
        </p:nvSpPr>
        <p:spPr>
          <a:xfrm>
            <a:off x="6632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94" name="Google Shape;294;p31"/>
          <p:cNvSpPr txBox="1"/>
          <p:nvPr>
            <p:ph idx="1" type="subTitle"/>
          </p:nvPr>
        </p:nvSpPr>
        <p:spPr>
          <a:xfrm>
            <a:off x="788675" y="2105875"/>
            <a:ext cx="2305500" cy="8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analysis of exposures in the location portfolio</a:t>
            </a:r>
            <a:endParaRPr/>
          </a:p>
        </p:txBody>
      </p:sp>
      <p:sp>
        <p:nvSpPr>
          <p:cNvPr id="295" name="Google Shape;295;p31"/>
          <p:cNvSpPr txBox="1"/>
          <p:nvPr>
            <p:ph idx="2" type="subTitle"/>
          </p:nvPr>
        </p:nvSpPr>
        <p:spPr>
          <a:xfrm>
            <a:off x="788675" y="3772549"/>
            <a:ext cx="2305500" cy="8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Relationships between location and hurricane data</a:t>
            </a:r>
            <a:endParaRPr/>
          </a:p>
        </p:txBody>
      </p:sp>
      <p:sp>
        <p:nvSpPr>
          <p:cNvPr id="296" name="Google Shape;296;p31"/>
          <p:cNvSpPr txBox="1"/>
          <p:nvPr>
            <p:ph idx="4" type="subTitle"/>
          </p:nvPr>
        </p:nvSpPr>
        <p:spPr>
          <a:xfrm>
            <a:off x="3418500" y="21058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 speed and hurricane type trends</a:t>
            </a:r>
            <a:endParaRPr/>
          </a:p>
        </p:txBody>
      </p:sp>
      <p:sp>
        <p:nvSpPr>
          <p:cNvPr id="292" name="Google Shape;292;p31"/>
          <p:cNvSpPr txBox="1"/>
          <p:nvPr>
            <p:ph idx="5" type="title"/>
          </p:nvPr>
        </p:nvSpPr>
        <p:spPr>
          <a:xfrm>
            <a:off x="919575" y="1319650"/>
            <a:ext cx="36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97" name="Google Shape;297;p31"/>
          <p:cNvSpPr txBox="1"/>
          <p:nvPr>
            <p:ph idx="6" type="title"/>
          </p:nvPr>
        </p:nvSpPr>
        <p:spPr>
          <a:xfrm>
            <a:off x="3509050" y="2977575"/>
            <a:ext cx="36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98" name="Google Shape;298;p31"/>
          <p:cNvSpPr txBox="1"/>
          <p:nvPr>
            <p:ph idx="7" type="title"/>
          </p:nvPr>
        </p:nvSpPr>
        <p:spPr>
          <a:xfrm>
            <a:off x="919575" y="2977575"/>
            <a:ext cx="36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99" name="Google Shape;299;p31"/>
          <p:cNvSpPr txBox="1"/>
          <p:nvPr>
            <p:ph idx="8" type="title"/>
          </p:nvPr>
        </p:nvSpPr>
        <p:spPr>
          <a:xfrm>
            <a:off x="3528275" y="1319650"/>
            <a:ext cx="36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00" name="Google Shape;300;p31"/>
          <p:cNvSpPr txBox="1"/>
          <p:nvPr>
            <p:ph idx="13" type="subTitle"/>
          </p:nvPr>
        </p:nvSpPr>
        <p:spPr>
          <a:xfrm>
            <a:off x="6048325" y="2105875"/>
            <a:ext cx="2406900" cy="8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of hurricanes that pass within 1</a:t>
            </a:r>
            <a:r>
              <a:rPr baseline="30000" lang="en"/>
              <a:t>o</a:t>
            </a:r>
            <a:r>
              <a:rPr lang="en"/>
              <a:t> of a portfolio location</a:t>
            </a:r>
            <a:endParaRPr/>
          </a:p>
        </p:txBody>
      </p:sp>
      <p:sp>
        <p:nvSpPr>
          <p:cNvPr id="290" name="Google Shape;290;p31"/>
          <p:cNvSpPr txBox="1"/>
          <p:nvPr>
            <p:ph idx="14" type="title"/>
          </p:nvPr>
        </p:nvSpPr>
        <p:spPr>
          <a:xfrm>
            <a:off x="6136975" y="2977575"/>
            <a:ext cx="36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01" name="Google Shape;301;p31"/>
          <p:cNvSpPr txBox="1"/>
          <p:nvPr>
            <p:ph idx="15" type="title"/>
          </p:nvPr>
        </p:nvSpPr>
        <p:spPr>
          <a:xfrm>
            <a:off x="6136975" y="1319650"/>
            <a:ext cx="36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02" name="Google Shape;302;p31"/>
          <p:cNvSpPr txBox="1"/>
          <p:nvPr>
            <p:ph idx="16" type="subTitle"/>
          </p:nvPr>
        </p:nvSpPr>
        <p:spPr>
          <a:xfrm>
            <a:off x="788675" y="1848775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Exposure Analysis</a:t>
            </a:r>
            <a:endParaRPr/>
          </a:p>
        </p:txBody>
      </p:sp>
      <p:sp>
        <p:nvSpPr>
          <p:cNvPr id="303" name="Google Shape;303;p31"/>
          <p:cNvSpPr txBox="1"/>
          <p:nvPr>
            <p:ph idx="17" type="subTitle"/>
          </p:nvPr>
        </p:nvSpPr>
        <p:spPr>
          <a:xfrm>
            <a:off x="788675" y="3503023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304" name="Google Shape;304;p31"/>
          <p:cNvSpPr txBox="1"/>
          <p:nvPr>
            <p:ph idx="18" type="subTitle"/>
          </p:nvPr>
        </p:nvSpPr>
        <p:spPr>
          <a:xfrm>
            <a:off x="3418500" y="3503023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</a:t>
            </a:r>
            <a:endParaRPr/>
          </a:p>
        </p:txBody>
      </p:sp>
      <p:sp>
        <p:nvSpPr>
          <p:cNvPr id="305" name="Google Shape;305;p31"/>
          <p:cNvSpPr txBox="1"/>
          <p:nvPr>
            <p:ph idx="19" type="subTitle"/>
          </p:nvPr>
        </p:nvSpPr>
        <p:spPr>
          <a:xfrm>
            <a:off x="3418500" y="1848775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Hurricane Data</a:t>
            </a:r>
            <a:endParaRPr/>
          </a:p>
        </p:txBody>
      </p:sp>
      <p:sp>
        <p:nvSpPr>
          <p:cNvPr id="306" name="Google Shape;306;p31"/>
          <p:cNvSpPr txBox="1"/>
          <p:nvPr>
            <p:ph idx="20" type="subTitle"/>
          </p:nvPr>
        </p:nvSpPr>
        <p:spPr>
          <a:xfrm>
            <a:off x="6048325" y="3503025"/>
            <a:ext cx="24576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Areas of Uncertainty</a:t>
            </a:r>
            <a:endParaRPr/>
          </a:p>
        </p:txBody>
      </p:sp>
      <p:sp>
        <p:nvSpPr>
          <p:cNvPr id="307" name="Google Shape;307;p31"/>
          <p:cNvSpPr txBox="1"/>
          <p:nvPr>
            <p:ph idx="21" type="subTitle"/>
          </p:nvPr>
        </p:nvSpPr>
        <p:spPr>
          <a:xfrm>
            <a:off x="6048325" y="1848775"/>
            <a:ext cx="26808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At-Risk Location Data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9"/>
          <p:cNvSpPr txBox="1"/>
          <p:nvPr>
            <p:ph type="title"/>
          </p:nvPr>
        </p:nvSpPr>
        <p:spPr>
          <a:xfrm>
            <a:off x="717751" y="248575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All-Time Hurricane Hits by Location</a:t>
            </a:r>
            <a:endParaRPr sz="2600"/>
          </a:p>
        </p:txBody>
      </p:sp>
      <p:sp>
        <p:nvSpPr>
          <p:cNvPr id="463" name="Google Shape;463;p49"/>
          <p:cNvSpPr/>
          <p:nvPr/>
        </p:nvSpPr>
        <p:spPr>
          <a:xfrm>
            <a:off x="582815" y="4353929"/>
            <a:ext cx="351286" cy="349457"/>
          </a:xfrm>
          <a:custGeom>
            <a:rect b="b" l="l" r="r" t="t"/>
            <a:pathLst>
              <a:path extrusionOk="0" h="11847" w="11909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464" name="Google Shape;464;p49"/>
          <p:cNvSpPr txBox="1"/>
          <p:nvPr>
            <p:ph idx="4294967295" type="body"/>
          </p:nvPr>
        </p:nvSpPr>
        <p:spPr>
          <a:xfrm>
            <a:off x="934100" y="4306650"/>
            <a:ext cx="36378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 Data → Management Request 2</a:t>
            </a:r>
            <a:endParaRPr/>
          </a:p>
        </p:txBody>
      </p:sp>
      <p:sp>
        <p:nvSpPr>
          <p:cNvPr id="465" name="Google Shape;465;p49"/>
          <p:cNvSpPr txBox="1"/>
          <p:nvPr/>
        </p:nvSpPr>
        <p:spPr>
          <a:xfrm>
            <a:off x="6058525" y="1787675"/>
            <a:ext cx="3000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anken Grotesk"/>
              <a:buChar char="●"/>
            </a:pPr>
            <a:r>
              <a:rPr lang="en">
                <a:latin typeface="Hanken Grotesk"/>
                <a:ea typeface="Hanken Grotesk"/>
                <a:cs typeface="Hanken Grotesk"/>
                <a:sym typeface="Hanken Grotesk"/>
              </a:rPr>
              <a:t>Mean = 13.94​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anken Grotesk"/>
              <a:buChar char="●"/>
            </a:pPr>
            <a:r>
              <a:rPr lang="en">
                <a:latin typeface="Hanken Grotesk"/>
                <a:ea typeface="Hanken Grotesk"/>
                <a:cs typeface="Hanken Grotesk"/>
                <a:sym typeface="Hanken Grotesk"/>
              </a:rPr>
              <a:t>Considered </a:t>
            </a:r>
            <a:r>
              <a:rPr lang="en">
                <a:solidFill>
                  <a:srgbClr val="980000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High Risk</a:t>
            </a:r>
            <a:r>
              <a:rPr lang="en">
                <a:latin typeface="Hanken Grotesk"/>
                <a:ea typeface="Hanken Grotesk"/>
                <a:cs typeface="Hanken Grotesk"/>
                <a:sym typeface="Hanken Grotesk"/>
              </a:rPr>
              <a:t> if 13+​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anken Grotesk"/>
              <a:buChar char="●"/>
            </a:pPr>
            <a:r>
              <a:rPr lang="en">
                <a:solidFill>
                  <a:srgbClr val="B45F06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Medium Risk</a:t>
            </a:r>
            <a:r>
              <a:rPr lang="en">
                <a:latin typeface="Hanken Grotesk"/>
                <a:ea typeface="Hanken Grotesk"/>
                <a:cs typeface="Hanken Grotesk"/>
                <a:sym typeface="Hanken Grotesk"/>
              </a:rPr>
              <a:t> 3-13​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anken Grotesk"/>
              <a:buChar char="●"/>
            </a:pPr>
            <a:r>
              <a:rPr lang="en">
                <a:solidFill>
                  <a:srgbClr val="38761D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Low Risk</a:t>
            </a:r>
            <a:r>
              <a:rPr lang="en">
                <a:latin typeface="Hanken Grotesk"/>
                <a:ea typeface="Hanken Grotesk"/>
                <a:cs typeface="Hanken Grotesk"/>
                <a:sym typeface="Hanken Grotesk"/>
              </a:rPr>
              <a:t> 0-2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466" name="Google Shape;466;p49"/>
          <p:cNvPicPr preferRelativeResize="0"/>
          <p:nvPr/>
        </p:nvPicPr>
        <p:blipFill rotWithShape="1">
          <a:blip r:embed="rId3">
            <a:alphaModFix/>
          </a:blip>
          <a:srcRect b="0" l="0" r="0" t="12141"/>
          <a:stretch/>
        </p:blipFill>
        <p:spPr>
          <a:xfrm>
            <a:off x="347625" y="1111598"/>
            <a:ext cx="5802199" cy="290475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0"/>
          <p:cNvSpPr txBox="1"/>
          <p:nvPr>
            <p:ph type="title"/>
          </p:nvPr>
        </p:nvSpPr>
        <p:spPr>
          <a:xfrm>
            <a:off x="717751" y="248575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u="sng">
                <a:solidFill>
                  <a:schemeClr val="hlink"/>
                </a:solidFill>
                <a:hlinkClick r:id="rId3"/>
              </a:rPr>
              <a:t>Frequency Risk Level By Location</a:t>
            </a:r>
            <a:endParaRPr sz="2600"/>
          </a:p>
        </p:txBody>
      </p:sp>
      <p:sp>
        <p:nvSpPr>
          <p:cNvPr id="472" name="Google Shape;472;p50"/>
          <p:cNvSpPr/>
          <p:nvPr/>
        </p:nvSpPr>
        <p:spPr>
          <a:xfrm>
            <a:off x="582815" y="4353929"/>
            <a:ext cx="351286" cy="349457"/>
          </a:xfrm>
          <a:custGeom>
            <a:rect b="b" l="l" r="r" t="t"/>
            <a:pathLst>
              <a:path extrusionOk="0" h="11847" w="11909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473" name="Google Shape;473;p50"/>
          <p:cNvSpPr txBox="1"/>
          <p:nvPr>
            <p:ph idx="4294967295" type="body"/>
          </p:nvPr>
        </p:nvSpPr>
        <p:spPr>
          <a:xfrm>
            <a:off x="934100" y="4306650"/>
            <a:ext cx="38385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 Maps → locations by frequency risk</a:t>
            </a:r>
            <a:endParaRPr/>
          </a:p>
        </p:txBody>
      </p:sp>
      <p:sp>
        <p:nvSpPr>
          <p:cNvPr id="474" name="Google Shape;474;p50"/>
          <p:cNvSpPr txBox="1"/>
          <p:nvPr>
            <p:ph idx="4294967295" type="body"/>
          </p:nvPr>
        </p:nvSpPr>
        <p:spPr>
          <a:xfrm>
            <a:off x="4698325" y="2988900"/>
            <a:ext cx="3959700" cy="11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Frequency Risk Index ~ Wind Speeds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connection is intuitive, suggesting that this risk index is likely representative of expected catastrophic damages</a:t>
            </a:r>
            <a:endParaRPr/>
          </a:p>
        </p:txBody>
      </p:sp>
      <p:pic>
        <p:nvPicPr>
          <p:cNvPr id="475" name="Google Shape;475;p50"/>
          <p:cNvPicPr preferRelativeResize="0"/>
          <p:nvPr/>
        </p:nvPicPr>
        <p:blipFill rotWithShape="1">
          <a:blip r:embed="rId4">
            <a:alphaModFix/>
          </a:blip>
          <a:srcRect b="6919" l="0" r="0" t="4936"/>
          <a:stretch/>
        </p:blipFill>
        <p:spPr>
          <a:xfrm>
            <a:off x="674800" y="821275"/>
            <a:ext cx="3897199" cy="345648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76" name="Google Shape;476;p50"/>
          <p:cNvGraphicFramePr/>
          <p:nvPr/>
        </p:nvGraphicFramePr>
        <p:xfrm>
          <a:off x="4834038" y="1188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{88EDB74C-9715-4683-A58D-9D72ED26345B}</a:tableStyleId>
              </a:tblPr>
              <a:tblGrid>
                <a:gridCol w="1229425"/>
                <a:gridCol w="1229425"/>
                <a:gridCol w="1229425"/>
              </a:tblGrid>
              <a:tr h="289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80000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High Risk</a:t>
                      </a:r>
                      <a:endParaRPr>
                        <a:solidFill>
                          <a:srgbClr val="980000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45F06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Medium Risk​</a:t>
                      </a:r>
                      <a:endParaRPr>
                        <a:solidFill>
                          <a:srgbClr val="B45F06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8761D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Low Risk​</a:t>
                      </a:r>
                      <a:endParaRPr>
                        <a:solidFill>
                          <a:srgbClr val="38761D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49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3, 5, 6, 7, 11, 12, 13, 14, 17, 18, 20, 24, 29 </a:t>
                      </a:r>
                      <a:endParaRPr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10, 16, 21, 25, 26, 27, 28, 30, 34, 35</a:t>
                      </a:r>
                      <a:endParaRPr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1, 2, 4, 8, 9,15, 19, 22, 23, 31, 32, 33</a:t>
                      </a:r>
                      <a:endParaRPr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1"/>
          <p:cNvSpPr txBox="1"/>
          <p:nvPr>
            <p:ph type="title"/>
          </p:nvPr>
        </p:nvSpPr>
        <p:spPr>
          <a:xfrm>
            <a:off x="717751" y="292850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2024 Worst Case Expected Loss (Risk Index)</a:t>
            </a:r>
            <a:endParaRPr/>
          </a:p>
        </p:txBody>
      </p:sp>
      <p:sp>
        <p:nvSpPr>
          <p:cNvPr id="482" name="Google Shape;482;p51"/>
          <p:cNvSpPr txBox="1"/>
          <p:nvPr>
            <p:ph idx="4294967295" type="body"/>
          </p:nvPr>
        </p:nvSpPr>
        <p:spPr>
          <a:xfrm>
            <a:off x="457725" y="787450"/>
            <a:ext cx="5075700" cy="11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Every loss = max loss = 2024 TIV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TIV inflation [2021, 2024] ~ US inflation [2021, 2024]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E(Worst Case Loss) = Hurricane Freq * 2024 TIV</a:t>
            </a:r>
            <a:endParaRPr/>
          </a:p>
        </p:txBody>
      </p:sp>
      <p:pic>
        <p:nvPicPr>
          <p:cNvPr id="483" name="Google Shape;48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750" y="787450"/>
            <a:ext cx="3305776" cy="3883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51"/>
          <p:cNvPicPr preferRelativeResize="0"/>
          <p:nvPr/>
        </p:nvPicPr>
        <p:blipFill rotWithShape="1">
          <a:blip r:embed="rId4">
            <a:alphaModFix/>
          </a:blip>
          <a:srcRect b="0" l="0" r="0" t="7859"/>
          <a:stretch/>
        </p:blipFill>
        <p:spPr>
          <a:xfrm>
            <a:off x="399975" y="2149275"/>
            <a:ext cx="4981226" cy="23791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5" name="Google Shape;485;p51"/>
          <p:cNvSpPr/>
          <p:nvPr/>
        </p:nvSpPr>
        <p:spPr>
          <a:xfrm>
            <a:off x="717750" y="4705825"/>
            <a:ext cx="3730200" cy="437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86" name="Google Shape;486;p51"/>
          <p:cNvSpPr/>
          <p:nvPr/>
        </p:nvSpPr>
        <p:spPr>
          <a:xfrm>
            <a:off x="775378" y="4749954"/>
            <a:ext cx="351286" cy="349457"/>
          </a:xfrm>
          <a:custGeom>
            <a:rect b="b" l="l" r="r" t="t"/>
            <a:pathLst>
              <a:path extrusionOk="0" h="11847" w="11909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487" name="Google Shape;487;p51"/>
          <p:cNvSpPr txBox="1"/>
          <p:nvPr>
            <p:ph idx="4294967295" type="body"/>
          </p:nvPr>
        </p:nvSpPr>
        <p:spPr>
          <a:xfrm>
            <a:off x="1126675" y="4702675"/>
            <a:ext cx="33720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 Data → Management Request 2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2"/>
          <p:cNvSpPr txBox="1"/>
          <p:nvPr>
            <p:ph type="title"/>
          </p:nvPr>
        </p:nvSpPr>
        <p:spPr>
          <a:xfrm>
            <a:off x="1257050" y="1781550"/>
            <a:ext cx="3251700" cy="15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</a:t>
            </a:r>
            <a:endParaRPr/>
          </a:p>
        </p:txBody>
      </p:sp>
      <p:sp>
        <p:nvSpPr>
          <p:cNvPr id="493" name="Google Shape;493;p52"/>
          <p:cNvSpPr txBox="1"/>
          <p:nvPr>
            <p:ph idx="2" type="title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3"/>
          <p:cNvSpPr txBox="1"/>
          <p:nvPr>
            <p:ph type="title"/>
          </p:nvPr>
        </p:nvSpPr>
        <p:spPr>
          <a:xfrm>
            <a:off x="717751" y="248575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Install</a:t>
            </a:r>
            <a:endParaRPr sz="2600"/>
          </a:p>
        </p:txBody>
      </p:sp>
      <p:pic>
        <p:nvPicPr>
          <p:cNvPr id="499" name="Google Shape;49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1763" y="821275"/>
            <a:ext cx="1762248" cy="1762248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53"/>
          <p:cNvSpPr txBox="1"/>
          <p:nvPr/>
        </p:nvSpPr>
        <p:spPr>
          <a:xfrm>
            <a:off x="3875163" y="1425350"/>
            <a:ext cx="56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→</a:t>
            </a:r>
            <a:endParaRPr b="1" sz="24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01" name="Google Shape;501;p53"/>
          <p:cNvSpPr txBox="1"/>
          <p:nvPr/>
        </p:nvSpPr>
        <p:spPr>
          <a:xfrm>
            <a:off x="3875163" y="3515450"/>
            <a:ext cx="56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→</a:t>
            </a:r>
            <a:endParaRPr b="1" sz="24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502" name="Google Shape;50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0013" y="2955500"/>
            <a:ext cx="1674000" cy="16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8513" y="1378550"/>
            <a:ext cx="253365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53"/>
          <p:cNvSpPr txBox="1"/>
          <p:nvPr/>
        </p:nvSpPr>
        <p:spPr>
          <a:xfrm>
            <a:off x="4788438" y="3440250"/>
            <a:ext cx="2533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Setup Environment and Add: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pandas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openpyxl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4"/>
          <p:cNvSpPr txBox="1"/>
          <p:nvPr>
            <p:ph type="title"/>
          </p:nvPr>
        </p:nvSpPr>
        <p:spPr>
          <a:xfrm>
            <a:off x="717751" y="187700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Sample Run Input</a:t>
            </a:r>
            <a:endParaRPr sz="2600"/>
          </a:p>
        </p:txBody>
      </p:sp>
      <p:pic>
        <p:nvPicPr>
          <p:cNvPr id="510" name="Google Shape;51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925" y="760400"/>
            <a:ext cx="6362148" cy="407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5"/>
          <p:cNvSpPr txBox="1"/>
          <p:nvPr>
            <p:ph type="title"/>
          </p:nvPr>
        </p:nvSpPr>
        <p:spPr>
          <a:xfrm>
            <a:off x="717751" y="81150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Sample Run Output</a:t>
            </a:r>
            <a:endParaRPr sz="2600"/>
          </a:p>
        </p:txBody>
      </p:sp>
      <p:grpSp>
        <p:nvGrpSpPr>
          <p:cNvPr id="516" name="Google Shape;516;p55"/>
          <p:cNvGrpSpPr/>
          <p:nvPr/>
        </p:nvGrpSpPr>
        <p:grpSpPr>
          <a:xfrm>
            <a:off x="687289" y="572709"/>
            <a:ext cx="7769413" cy="1325062"/>
            <a:chOff x="466850" y="1983648"/>
            <a:chExt cx="7993224" cy="1363232"/>
          </a:xfrm>
        </p:grpSpPr>
        <p:pic>
          <p:nvPicPr>
            <p:cNvPr id="517" name="Google Shape;517;p55"/>
            <p:cNvPicPr preferRelativeResize="0"/>
            <p:nvPr/>
          </p:nvPicPr>
          <p:blipFill rotWithShape="1">
            <a:blip r:embed="rId3">
              <a:alphaModFix/>
            </a:blip>
            <a:srcRect b="0" l="0" r="0" t="48838"/>
            <a:stretch/>
          </p:blipFill>
          <p:spPr>
            <a:xfrm>
              <a:off x="466850" y="1983656"/>
              <a:ext cx="3072275" cy="1363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8" name="Google Shape;518;p5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39125" y="1983657"/>
              <a:ext cx="3072276" cy="13632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9" name="Google Shape;519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11398" y="1983648"/>
              <a:ext cx="1848675" cy="13632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0" name="Google Shape;520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58313" y="1883563"/>
            <a:ext cx="2996073" cy="1376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54379" y="1883563"/>
            <a:ext cx="1831305" cy="1376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9020" y="3288575"/>
            <a:ext cx="3051804" cy="1538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3" name="Google Shape;523;p55"/>
          <p:cNvCxnSpPr/>
          <p:nvPr/>
        </p:nvCxnSpPr>
        <p:spPr>
          <a:xfrm>
            <a:off x="562325" y="1905800"/>
            <a:ext cx="80652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55"/>
          <p:cNvCxnSpPr/>
          <p:nvPr/>
        </p:nvCxnSpPr>
        <p:spPr>
          <a:xfrm>
            <a:off x="539400" y="3274250"/>
            <a:ext cx="80652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6"/>
          <p:cNvSpPr txBox="1"/>
          <p:nvPr>
            <p:ph type="title"/>
          </p:nvPr>
        </p:nvSpPr>
        <p:spPr>
          <a:xfrm>
            <a:off x="717751" y="187700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Sample Run Input 2</a:t>
            </a:r>
            <a:endParaRPr sz="2600"/>
          </a:p>
        </p:txBody>
      </p:sp>
      <p:pic>
        <p:nvPicPr>
          <p:cNvPr id="530" name="Google Shape;53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050" y="760400"/>
            <a:ext cx="5037900" cy="407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7"/>
          <p:cNvSpPr txBox="1"/>
          <p:nvPr>
            <p:ph type="title"/>
          </p:nvPr>
        </p:nvSpPr>
        <p:spPr>
          <a:xfrm>
            <a:off x="717751" y="81150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Sample Run Output 2</a:t>
            </a:r>
            <a:endParaRPr sz="2600"/>
          </a:p>
        </p:txBody>
      </p:sp>
      <p:cxnSp>
        <p:nvCxnSpPr>
          <p:cNvPr id="536" name="Google Shape;536;p57"/>
          <p:cNvCxnSpPr/>
          <p:nvPr/>
        </p:nvCxnSpPr>
        <p:spPr>
          <a:xfrm>
            <a:off x="623200" y="1502963"/>
            <a:ext cx="80652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37" name="Google Shape;53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063" y="745375"/>
            <a:ext cx="8525875" cy="7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57"/>
          <p:cNvPicPr preferRelativeResize="0"/>
          <p:nvPr/>
        </p:nvPicPr>
        <p:blipFill rotWithShape="1">
          <a:blip r:embed="rId4">
            <a:alphaModFix/>
          </a:blip>
          <a:srcRect b="6524" l="0" r="0" t="0"/>
          <a:stretch/>
        </p:blipFill>
        <p:spPr>
          <a:xfrm>
            <a:off x="238075" y="1515400"/>
            <a:ext cx="3316451" cy="334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9316" y="1515400"/>
            <a:ext cx="2090978" cy="3348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0" name="Google Shape;540;p57"/>
          <p:cNvCxnSpPr>
            <a:stCxn id="539" idx="3"/>
          </p:cNvCxnSpPr>
          <p:nvPr/>
        </p:nvCxnSpPr>
        <p:spPr>
          <a:xfrm>
            <a:off x="5630294" y="3189475"/>
            <a:ext cx="369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41" name="Google Shape;541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9892" y="2978500"/>
            <a:ext cx="2720325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8"/>
          <p:cNvSpPr txBox="1"/>
          <p:nvPr>
            <p:ph type="title"/>
          </p:nvPr>
        </p:nvSpPr>
        <p:spPr>
          <a:xfrm>
            <a:off x="1257050" y="1781550"/>
            <a:ext cx="3961800" cy="15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Areas of Uncertainty</a:t>
            </a:r>
            <a:endParaRPr/>
          </a:p>
        </p:txBody>
      </p:sp>
      <p:sp>
        <p:nvSpPr>
          <p:cNvPr id="547" name="Google Shape;547;p58"/>
          <p:cNvSpPr txBox="1"/>
          <p:nvPr>
            <p:ph idx="2" type="title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FIRST: Assumptions</a:t>
            </a:r>
            <a:endParaRPr/>
          </a:p>
        </p:txBody>
      </p:sp>
      <p:sp>
        <p:nvSpPr>
          <p:cNvPr id="313" name="Google Shape;313;p32"/>
          <p:cNvSpPr txBox="1"/>
          <p:nvPr>
            <p:ph idx="1" type="body"/>
          </p:nvPr>
        </p:nvSpPr>
        <p:spPr>
          <a:xfrm>
            <a:off x="720000" y="1114300"/>
            <a:ext cx="7704000" cy="3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anken Grotesk"/>
              <a:buChar char="●"/>
            </a:pPr>
            <a:r>
              <a:rPr lang="en"/>
              <a:t>There is only one hurricane associated with a given hurricane name / year pairing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anken Grotesk"/>
              <a:buChar char="●"/>
            </a:pPr>
            <a:r>
              <a:rPr lang="en"/>
              <a:t>Probable maximum loss (max loss | disaster occurs) = Total Insured Value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Rationale: HELP </a:t>
            </a:r>
            <a:r>
              <a:rPr lang="en"/>
              <a:t>only</a:t>
            </a:r>
            <a:r>
              <a:rPr lang="en"/>
              <a:t> insures buildings → max loss implies complete loss of building → probable max loss = TIV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TIV inflation [2021, 2024] ~ US inflation [2021, 2024]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Rationale: most locations are in </a:t>
            </a:r>
            <a:r>
              <a:rPr lang="en"/>
              <a:t>the US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All hurricanes within 1 degree range impose identical loss distributions on the given location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Rationale: lack of data on catastrophic losses = no way to reconcile hurricane wind speed / proximity with expected catastrophic loss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Expected Hurricane Frequency is approximately uniform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Rationale: Hurricane count by year does not exhibit any strong trends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9"/>
          <p:cNvSpPr txBox="1"/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Issue: Lack of Catastrophic Loss Data</a:t>
            </a:r>
            <a:endParaRPr/>
          </a:p>
        </p:txBody>
      </p:sp>
      <p:sp>
        <p:nvSpPr>
          <p:cNvPr id="553" name="Google Shape;553;p59"/>
          <p:cNvSpPr txBox="1"/>
          <p:nvPr>
            <p:ph idx="1" type="subTitle"/>
          </p:nvPr>
        </p:nvSpPr>
        <p:spPr>
          <a:xfrm>
            <a:off x="1731050" y="1489490"/>
            <a:ext cx="6613200" cy="8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absence of historic catastrophe losses makes it impossible to use the at-risk location data to build a model for catastrophic loss based on the available predictors. </a:t>
            </a:r>
            <a:r>
              <a:rPr lang="en" u="sng"/>
              <a:t>No response variable = no model</a:t>
            </a:r>
            <a:r>
              <a:rPr lang="en"/>
              <a:t>.</a:t>
            </a:r>
            <a:endParaRPr/>
          </a:p>
        </p:txBody>
      </p:sp>
      <p:sp>
        <p:nvSpPr>
          <p:cNvPr id="554" name="Google Shape;554;p59"/>
          <p:cNvSpPr txBox="1"/>
          <p:nvPr>
            <p:ph idx="2" type="subTitle"/>
          </p:nvPr>
        </p:nvSpPr>
        <p:spPr>
          <a:xfrm>
            <a:off x="1731050" y="2707725"/>
            <a:ext cx="6998100" cy="8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Without catastrophic loss data, it is not possible to confirm our location hurricane risk groupings with actual losses. We can only make general risk indices based on the frequency and/or intensity of past hurricanes proximal to the location.</a:t>
            </a:r>
            <a:endParaRPr/>
          </a:p>
        </p:txBody>
      </p:sp>
      <p:sp>
        <p:nvSpPr>
          <p:cNvPr id="555" name="Google Shape;555;p59"/>
          <p:cNvSpPr txBox="1"/>
          <p:nvPr>
            <p:ph idx="3" type="subTitle"/>
          </p:nvPr>
        </p:nvSpPr>
        <p:spPr>
          <a:xfrm>
            <a:off x="1731050" y="3885350"/>
            <a:ext cx="6613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almost impossible to access localized catastrophic loss datasets, as this information is typically proprietary and only available to insurers.</a:t>
            </a:r>
            <a:endParaRPr/>
          </a:p>
        </p:txBody>
      </p:sp>
      <p:sp>
        <p:nvSpPr>
          <p:cNvPr id="556" name="Google Shape;556;p59"/>
          <p:cNvSpPr txBox="1"/>
          <p:nvPr>
            <p:ph idx="4" type="subTitle"/>
          </p:nvPr>
        </p:nvSpPr>
        <p:spPr>
          <a:xfrm>
            <a:off x="1731050" y="1147950"/>
            <a:ext cx="69981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Lacking Response Variable for At-Risk Data</a:t>
            </a:r>
            <a:endParaRPr/>
          </a:p>
        </p:txBody>
      </p:sp>
      <p:sp>
        <p:nvSpPr>
          <p:cNvPr id="557" name="Google Shape;557;p59"/>
          <p:cNvSpPr txBox="1"/>
          <p:nvPr>
            <p:ph idx="5" type="subTitle"/>
          </p:nvPr>
        </p:nvSpPr>
        <p:spPr>
          <a:xfrm>
            <a:off x="1731050" y="2388225"/>
            <a:ext cx="66132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Historical Catastrophic Risk Index</a:t>
            </a:r>
            <a:endParaRPr/>
          </a:p>
        </p:txBody>
      </p:sp>
      <p:sp>
        <p:nvSpPr>
          <p:cNvPr id="558" name="Google Shape;558;p59"/>
          <p:cNvSpPr txBox="1"/>
          <p:nvPr>
            <p:ph idx="6" type="subTitle"/>
          </p:nvPr>
        </p:nvSpPr>
        <p:spPr>
          <a:xfrm>
            <a:off x="1731050" y="3546813"/>
            <a:ext cx="66132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External Data</a:t>
            </a:r>
            <a:endParaRPr/>
          </a:p>
        </p:txBody>
      </p:sp>
      <p:grpSp>
        <p:nvGrpSpPr>
          <p:cNvPr id="559" name="Google Shape;559;p59"/>
          <p:cNvGrpSpPr/>
          <p:nvPr/>
        </p:nvGrpSpPr>
        <p:grpSpPr>
          <a:xfrm>
            <a:off x="1129588" y="2479569"/>
            <a:ext cx="293750" cy="345000"/>
            <a:chOff x="5596113" y="2520150"/>
            <a:chExt cx="293750" cy="345000"/>
          </a:xfrm>
        </p:grpSpPr>
        <p:sp>
          <p:nvSpPr>
            <p:cNvPr id="560" name="Google Shape;560;p59"/>
            <p:cNvSpPr/>
            <p:nvPr/>
          </p:nvSpPr>
          <p:spPr>
            <a:xfrm>
              <a:off x="5768088" y="2747750"/>
              <a:ext cx="70500" cy="70500"/>
            </a:xfrm>
            <a:custGeom>
              <a:rect b="b" l="l" r="r" t="t"/>
              <a:pathLst>
                <a:path extrusionOk="0" h="2820" w="2820">
                  <a:moveTo>
                    <a:pt x="2389" y="0"/>
                  </a:moveTo>
                  <a:lnTo>
                    <a:pt x="1" y="2389"/>
                  </a:lnTo>
                  <a:lnTo>
                    <a:pt x="421" y="2819"/>
                  </a:lnTo>
                  <a:lnTo>
                    <a:pt x="2820" y="431"/>
                  </a:lnTo>
                  <a:lnTo>
                    <a:pt x="23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59"/>
            <p:cNvSpPr/>
            <p:nvPr/>
          </p:nvSpPr>
          <p:spPr>
            <a:xfrm>
              <a:off x="5596113" y="2565000"/>
              <a:ext cx="244525" cy="300150"/>
            </a:xfrm>
            <a:custGeom>
              <a:rect b="b" l="l" r="r" t="t"/>
              <a:pathLst>
                <a:path extrusionOk="0" h="12006" w="9781">
                  <a:moveTo>
                    <a:pt x="9186" y="10211"/>
                  </a:moveTo>
                  <a:lnTo>
                    <a:pt x="9186" y="10816"/>
                  </a:lnTo>
                  <a:lnTo>
                    <a:pt x="9186" y="11411"/>
                  </a:lnTo>
                  <a:lnTo>
                    <a:pt x="1241" y="11411"/>
                  </a:lnTo>
                  <a:cubicBezTo>
                    <a:pt x="893" y="11411"/>
                    <a:pt x="637" y="11154"/>
                    <a:pt x="637" y="10857"/>
                  </a:cubicBezTo>
                  <a:cubicBezTo>
                    <a:pt x="596" y="10509"/>
                    <a:pt x="893" y="10211"/>
                    <a:pt x="1190" y="10211"/>
                  </a:cubicBezTo>
                  <a:close/>
                  <a:moveTo>
                    <a:pt x="1149" y="1"/>
                  </a:moveTo>
                  <a:cubicBezTo>
                    <a:pt x="514" y="1"/>
                    <a:pt x="1" y="514"/>
                    <a:pt x="1" y="1200"/>
                  </a:cubicBezTo>
                  <a:lnTo>
                    <a:pt x="1" y="10816"/>
                  </a:lnTo>
                  <a:cubicBezTo>
                    <a:pt x="1" y="11452"/>
                    <a:pt x="555" y="12005"/>
                    <a:pt x="1190" y="12005"/>
                  </a:cubicBezTo>
                  <a:lnTo>
                    <a:pt x="9484" y="12005"/>
                  </a:lnTo>
                  <a:cubicBezTo>
                    <a:pt x="9648" y="12005"/>
                    <a:pt x="9781" y="11882"/>
                    <a:pt x="9781" y="11708"/>
                  </a:cubicBezTo>
                  <a:lnTo>
                    <a:pt x="9781" y="10816"/>
                  </a:lnTo>
                  <a:lnTo>
                    <a:pt x="9781" y="9914"/>
                  </a:lnTo>
                  <a:lnTo>
                    <a:pt x="9781" y="3804"/>
                  </a:lnTo>
                  <a:lnTo>
                    <a:pt x="9186" y="3804"/>
                  </a:lnTo>
                  <a:lnTo>
                    <a:pt x="9186" y="9658"/>
                  </a:lnTo>
                  <a:lnTo>
                    <a:pt x="1190" y="9658"/>
                  </a:lnTo>
                  <a:cubicBezTo>
                    <a:pt x="985" y="9658"/>
                    <a:pt x="770" y="9699"/>
                    <a:pt x="596" y="9791"/>
                  </a:cubicBezTo>
                  <a:lnTo>
                    <a:pt x="596" y="1200"/>
                  </a:lnTo>
                  <a:cubicBezTo>
                    <a:pt x="596" y="862"/>
                    <a:pt x="852" y="606"/>
                    <a:pt x="1149" y="606"/>
                  </a:cubicBezTo>
                  <a:lnTo>
                    <a:pt x="6275" y="606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59"/>
            <p:cNvSpPr/>
            <p:nvPr/>
          </p:nvSpPr>
          <p:spPr>
            <a:xfrm>
              <a:off x="5661213" y="2619600"/>
              <a:ext cx="100500" cy="14900"/>
            </a:xfrm>
            <a:custGeom>
              <a:rect b="b" l="l" r="r" t="t"/>
              <a:pathLst>
                <a:path extrusionOk="0" h="596" w="4020">
                  <a:moveTo>
                    <a:pt x="339" y="0"/>
                  </a:moveTo>
                  <a:cubicBezTo>
                    <a:pt x="175" y="0"/>
                    <a:pt x="1" y="175"/>
                    <a:pt x="42" y="339"/>
                  </a:cubicBezTo>
                  <a:cubicBezTo>
                    <a:pt x="42" y="513"/>
                    <a:pt x="216" y="595"/>
                    <a:pt x="339" y="595"/>
                  </a:cubicBezTo>
                  <a:lnTo>
                    <a:pt x="3712" y="595"/>
                  </a:lnTo>
                  <a:cubicBezTo>
                    <a:pt x="3886" y="595"/>
                    <a:pt x="4019" y="431"/>
                    <a:pt x="3968" y="257"/>
                  </a:cubicBezTo>
                  <a:cubicBezTo>
                    <a:pt x="3968" y="124"/>
                    <a:pt x="3845" y="0"/>
                    <a:pt x="3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59"/>
            <p:cNvSpPr/>
            <p:nvPr/>
          </p:nvSpPr>
          <p:spPr>
            <a:xfrm>
              <a:off x="5688888" y="2663425"/>
              <a:ext cx="60000" cy="14900"/>
            </a:xfrm>
            <a:custGeom>
              <a:rect b="b" l="l" r="r" t="t"/>
              <a:pathLst>
                <a:path extrusionOk="0" h="596" w="2400">
                  <a:moveTo>
                    <a:pt x="298" y="0"/>
                  </a:moveTo>
                  <a:cubicBezTo>
                    <a:pt x="134" y="0"/>
                    <a:pt x="1" y="165"/>
                    <a:pt x="42" y="339"/>
                  </a:cubicBezTo>
                  <a:cubicBezTo>
                    <a:pt x="42" y="472"/>
                    <a:pt x="175" y="595"/>
                    <a:pt x="350" y="595"/>
                  </a:cubicBezTo>
                  <a:lnTo>
                    <a:pt x="2051" y="595"/>
                  </a:lnTo>
                  <a:cubicBezTo>
                    <a:pt x="2267" y="595"/>
                    <a:pt x="2400" y="421"/>
                    <a:pt x="2349" y="257"/>
                  </a:cubicBezTo>
                  <a:cubicBezTo>
                    <a:pt x="2349" y="82"/>
                    <a:pt x="2226" y="0"/>
                    <a:pt x="20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59"/>
            <p:cNvSpPr/>
            <p:nvPr/>
          </p:nvSpPr>
          <p:spPr>
            <a:xfrm>
              <a:off x="5732713" y="2520150"/>
              <a:ext cx="157150" cy="158175"/>
            </a:xfrm>
            <a:custGeom>
              <a:rect b="b" l="l" r="r" t="t"/>
              <a:pathLst>
                <a:path extrusionOk="0" h="6327" w="6286">
                  <a:moveTo>
                    <a:pt x="3158" y="606"/>
                  </a:moveTo>
                  <a:cubicBezTo>
                    <a:pt x="3507" y="606"/>
                    <a:pt x="3722" y="821"/>
                    <a:pt x="3845" y="1026"/>
                  </a:cubicBezTo>
                  <a:cubicBezTo>
                    <a:pt x="3907" y="1127"/>
                    <a:pt x="3998" y="1175"/>
                    <a:pt x="4092" y="1175"/>
                  </a:cubicBezTo>
                  <a:cubicBezTo>
                    <a:pt x="4122" y="1175"/>
                    <a:pt x="4153" y="1169"/>
                    <a:pt x="4184" y="1159"/>
                  </a:cubicBezTo>
                  <a:cubicBezTo>
                    <a:pt x="4252" y="1150"/>
                    <a:pt x="4318" y="1145"/>
                    <a:pt x="4381" y="1145"/>
                  </a:cubicBezTo>
                  <a:cubicBezTo>
                    <a:pt x="4603" y="1145"/>
                    <a:pt x="4793" y="1207"/>
                    <a:pt x="4952" y="1375"/>
                  </a:cubicBezTo>
                  <a:cubicBezTo>
                    <a:pt x="5168" y="1590"/>
                    <a:pt x="5260" y="1887"/>
                    <a:pt x="5168" y="2143"/>
                  </a:cubicBezTo>
                  <a:cubicBezTo>
                    <a:pt x="5127" y="2266"/>
                    <a:pt x="5168" y="2441"/>
                    <a:pt x="5301" y="2482"/>
                  </a:cubicBezTo>
                  <a:cubicBezTo>
                    <a:pt x="5557" y="2656"/>
                    <a:pt x="5721" y="2912"/>
                    <a:pt x="5721" y="3169"/>
                  </a:cubicBezTo>
                  <a:cubicBezTo>
                    <a:pt x="5721" y="3466"/>
                    <a:pt x="5557" y="3722"/>
                    <a:pt x="5301" y="3896"/>
                  </a:cubicBezTo>
                  <a:cubicBezTo>
                    <a:pt x="5168" y="3937"/>
                    <a:pt x="5127" y="4060"/>
                    <a:pt x="5168" y="4194"/>
                  </a:cubicBezTo>
                  <a:cubicBezTo>
                    <a:pt x="5260" y="4491"/>
                    <a:pt x="5168" y="4788"/>
                    <a:pt x="4952" y="5004"/>
                  </a:cubicBezTo>
                  <a:cubicBezTo>
                    <a:pt x="4802" y="5132"/>
                    <a:pt x="4596" y="5210"/>
                    <a:pt x="4396" y="5210"/>
                  </a:cubicBezTo>
                  <a:cubicBezTo>
                    <a:pt x="4323" y="5210"/>
                    <a:pt x="4252" y="5200"/>
                    <a:pt x="4184" y="5178"/>
                  </a:cubicBezTo>
                  <a:cubicBezTo>
                    <a:pt x="4061" y="5178"/>
                    <a:pt x="3927" y="5219"/>
                    <a:pt x="3845" y="5342"/>
                  </a:cubicBezTo>
                  <a:cubicBezTo>
                    <a:pt x="3722" y="5598"/>
                    <a:pt x="3466" y="5731"/>
                    <a:pt x="3158" y="5731"/>
                  </a:cubicBezTo>
                  <a:cubicBezTo>
                    <a:pt x="2861" y="5731"/>
                    <a:pt x="2605" y="5598"/>
                    <a:pt x="2482" y="5342"/>
                  </a:cubicBezTo>
                  <a:cubicBezTo>
                    <a:pt x="2390" y="5219"/>
                    <a:pt x="2308" y="5178"/>
                    <a:pt x="2226" y="5178"/>
                  </a:cubicBezTo>
                  <a:lnTo>
                    <a:pt x="2133" y="5178"/>
                  </a:lnTo>
                  <a:cubicBezTo>
                    <a:pt x="2054" y="5200"/>
                    <a:pt x="1978" y="5210"/>
                    <a:pt x="1905" y="5210"/>
                  </a:cubicBezTo>
                  <a:cubicBezTo>
                    <a:pt x="1703" y="5210"/>
                    <a:pt x="1523" y="5132"/>
                    <a:pt x="1364" y="5004"/>
                  </a:cubicBezTo>
                  <a:cubicBezTo>
                    <a:pt x="1159" y="4788"/>
                    <a:pt x="1067" y="4491"/>
                    <a:pt x="1159" y="4194"/>
                  </a:cubicBezTo>
                  <a:cubicBezTo>
                    <a:pt x="1200" y="4060"/>
                    <a:pt x="1108" y="3937"/>
                    <a:pt x="1026" y="3896"/>
                  </a:cubicBezTo>
                  <a:cubicBezTo>
                    <a:pt x="770" y="3722"/>
                    <a:pt x="596" y="3466"/>
                    <a:pt x="596" y="3169"/>
                  </a:cubicBezTo>
                  <a:cubicBezTo>
                    <a:pt x="596" y="2912"/>
                    <a:pt x="770" y="2656"/>
                    <a:pt x="1026" y="2482"/>
                  </a:cubicBezTo>
                  <a:cubicBezTo>
                    <a:pt x="1108" y="2441"/>
                    <a:pt x="1200" y="2266"/>
                    <a:pt x="1159" y="2143"/>
                  </a:cubicBezTo>
                  <a:cubicBezTo>
                    <a:pt x="1067" y="1887"/>
                    <a:pt x="1159" y="1590"/>
                    <a:pt x="1364" y="1375"/>
                  </a:cubicBezTo>
                  <a:cubicBezTo>
                    <a:pt x="1532" y="1207"/>
                    <a:pt x="1724" y="1145"/>
                    <a:pt x="1941" y="1145"/>
                  </a:cubicBezTo>
                  <a:cubicBezTo>
                    <a:pt x="2003" y="1145"/>
                    <a:pt x="2067" y="1150"/>
                    <a:pt x="2133" y="1159"/>
                  </a:cubicBezTo>
                  <a:cubicBezTo>
                    <a:pt x="2166" y="1169"/>
                    <a:pt x="2198" y="1175"/>
                    <a:pt x="2230" y="1175"/>
                  </a:cubicBezTo>
                  <a:cubicBezTo>
                    <a:pt x="2325" y="1175"/>
                    <a:pt x="2412" y="1127"/>
                    <a:pt x="2482" y="1026"/>
                  </a:cubicBezTo>
                  <a:cubicBezTo>
                    <a:pt x="2605" y="770"/>
                    <a:pt x="2902" y="606"/>
                    <a:pt x="3158" y="606"/>
                  </a:cubicBezTo>
                  <a:close/>
                  <a:moveTo>
                    <a:pt x="3210" y="1"/>
                  </a:moveTo>
                  <a:cubicBezTo>
                    <a:pt x="2779" y="1"/>
                    <a:pt x="2349" y="216"/>
                    <a:pt x="2051" y="565"/>
                  </a:cubicBezTo>
                  <a:cubicBezTo>
                    <a:pt x="1998" y="558"/>
                    <a:pt x="1944" y="554"/>
                    <a:pt x="1889" y="554"/>
                  </a:cubicBezTo>
                  <a:cubicBezTo>
                    <a:pt x="1554" y="554"/>
                    <a:pt x="1200" y="688"/>
                    <a:pt x="944" y="944"/>
                  </a:cubicBezTo>
                  <a:cubicBezTo>
                    <a:pt x="647" y="1282"/>
                    <a:pt x="473" y="1672"/>
                    <a:pt x="555" y="2102"/>
                  </a:cubicBezTo>
                  <a:cubicBezTo>
                    <a:pt x="216" y="2359"/>
                    <a:pt x="1" y="2738"/>
                    <a:pt x="1" y="3169"/>
                  </a:cubicBezTo>
                  <a:cubicBezTo>
                    <a:pt x="1" y="3589"/>
                    <a:pt x="216" y="4019"/>
                    <a:pt x="555" y="4276"/>
                  </a:cubicBezTo>
                  <a:cubicBezTo>
                    <a:pt x="473" y="4706"/>
                    <a:pt x="647" y="5086"/>
                    <a:pt x="944" y="5383"/>
                  </a:cubicBezTo>
                  <a:cubicBezTo>
                    <a:pt x="1211" y="5659"/>
                    <a:pt x="1586" y="5820"/>
                    <a:pt x="1964" y="5820"/>
                  </a:cubicBezTo>
                  <a:cubicBezTo>
                    <a:pt x="2007" y="5820"/>
                    <a:pt x="2050" y="5818"/>
                    <a:pt x="2092" y="5813"/>
                  </a:cubicBezTo>
                  <a:cubicBezTo>
                    <a:pt x="2349" y="6111"/>
                    <a:pt x="2738" y="6326"/>
                    <a:pt x="3158" y="6326"/>
                  </a:cubicBezTo>
                  <a:cubicBezTo>
                    <a:pt x="3589" y="6326"/>
                    <a:pt x="3979" y="6111"/>
                    <a:pt x="4235" y="5813"/>
                  </a:cubicBezTo>
                  <a:cubicBezTo>
                    <a:pt x="4278" y="5818"/>
                    <a:pt x="4320" y="5820"/>
                    <a:pt x="4363" y="5820"/>
                  </a:cubicBezTo>
                  <a:cubicBezTo>
                    <a:pt x="4741" y="5820"/>
                    <a:pt x="5116" y="5659"/>
                    <a:pt x="5383" y="5383"/>
                  </a:cubicBezTo>
                  <a:cubicBezTo>
                    <a:pt x="5680" y="5086"/>
                    <a:pt x="5814" y="4706"/>
                    <a:pt x="5773" y="4276"/>
                  </a:cubicBezTo>
                  <a:cubicBezTo>
                    <a:pt x="6111" y="4019"/>
                    <a:pt x="6285" y="3589"/>
                    <a:pt x="6285" y="3169"/>
                  </a:cubicBezTo>
                  <a:cubicBezTo>
                    <a:pt x="6285" y="2738"/>
                    <a:pt x="6111" y="2359"/>
                    <a:pt x="5773" y="2102"/>
                  </a:cubicBezTo>
                  <a:cubicBezTo>
                    <a:pt x="5814" y="1672"/>
                    <a:pt x="5680" y="1282"/>
                    <a:pt x="5383" y="944"/>
                  </a:cubicBezTo>
                  <a:cubicBezTo>
                    <a:pt x="5127" y="688"/>
                    <a:pt x="4773" y="554"/>
                    <a:pt x="4412" y="554"/>
                  </a:cubicBezTo>
                  <a:cubicBezTo>
                    <a:pt x="4353" y="554"/>
                    <a:pt x="4294" y="558"/>
                    <a:pt x="4235" y="565"/>
                  </a:cubicBezTo>
                  <a:cubicBezTo>
                    <a:pt x="3979" y="216"/>
                    <a:pt x="3589" y="1"/>
                    <a:pt x="3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59"/>
            <p:cNvSpPr/>
            <p:nvPr/>
          </p:nvSpPr>
          <p:spPr>
            <a:xfrm>
              <a:off x="5787313" y="2575525"/>
              <a:ext cx="48975" cy="48450"/>
            </a:xfrm>
            <a:custGeom>
              <a:rect b="b" l="l" r="r" t="t"/>
              <a:pathLst>
                <a:path extrusionOk="0" h="1938" w="1959">
                  <a:moveTo>
                    <a:pt x="1620" y="0"/>
                  </a:moveTo>
                  <a:cubicBezTo>
                    <a:pt x="1546" y="0"/>
                    <a:pt x="1472" y="31"/>
                    <a:pt x="1405" y="93"/>
                  </a:cubicBezTo>
                  <a:lnTo>
                    <a:pt x="124" y="1425"/>
                  </a:lnTo>
                  <a:cubicBezTo>
                    <a:pt x="1" y="1548"/>
                    <a:pt x="1" y="1722"/>
                    <a:pt x="124" y="1845"/>
                  </a:cubicBezTo>
                  <a:cubicBezTo>
                    <a:pt x="165" y="1887"/>
                    <a:pt x="257" y="1938"/>
                    <a:pt x="339" y="1938"/>
                  </a:cubicBezTo>
                  <a:cubicBezTo>
                    <a:pt x="380" y="1938"/>
                    <a:pt x="462" y="1887"/>
                    <a:pt x="513" y="1845"/>
                  </a:cubicBezTo>
                  <a:lnTo>
                    <a:pt x="1836" y="523"/>
                  </a:lnTo>
                  <a:cubicBezTo>
                    <a:pt x="1959" y="400"/>
                    <a:pt x="1959" y="226"/>
                    <a:pt x="1836" y="93"/>
                  </a:cubicBezTo>
                  <a:cubicBezTo>
                    <a:pt x="1769" y="31"/>
                    <a:pt x="1695" y="0"/>
                    <a:pt x="1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59"/>
            <p:cNvSpPr/>
            <p:nvPr/>
          </p:nvSpPr>
          <p:spPr>
            <a:xfrm>
              <a:off x="5780913" y="2570400"/>
              <a:ext cx="17950" cy="15150"/>
            </a:xfrm>
            <a:custGeom>
              <a:rect b="b" l="l" r="r" t="t"/>
              <a:pathLst>
                <a:path extrusionOk="0" h="606" w="718">
                  <a:moveTo>
                    <a:pt x="339" y="0"/>
                  </a:moveTo>
                  <a:cubicBezTo>
                    <a:pt x="257" y="0"/>
                    <a:pt x="164" y="41"/>
                    <a:pt x="123" y="133"/>
                  </a:cubicBezTo>
                  <a:cubicBezTo>
                    <a:pt x="0" y="390"/>
                    <a:pt x="123" y="605"/>
                    <a:pt x="339" y="605"/>
                  </a:cubicBezTo>
                  <a:cubicBezTo>
                    <a:pt x="554" y="605"/>
                    <a:pt x="718" y="390"/>
                    <a:pt x="636" y="174"/>
                  </a:cubicBezTo>
                  <a:cubicBezTo>
                    <a:pt x="595" y="92"/>
                    <a:pt x="462" y="0"/>
                    <a:pt x="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59"/>
            <p:cNvSpPr/>
            <p:nvPr/>
          </p:nvSpPr>
          <p:spPr>
            <a:xfrm>
              <a:off x="5824488" y="2614225"/>
              <a:ext cx="18200" cy="14875"/>
            </a:xfrm>
            <a:custGeom>
              <a:rect b="b" l="l" r="r" t="t"/>
              <a:pathLst>
                <a:path extrusionOk="0" h="595" w="728">
                  <a:moveTo>
                    <a:pt x="349" y="0"/>
                  </a:moveTo>
                  <a:cubicBezTo>
                    <a:pt x="256" y="0"/>
                    <a:pt x="174" y="41"/>
                    <a:pt x="92" y="133"/>
                  </a:cubicBezTo>
                  <a:cubicBezTo>
                    <a:pt x="0" y="390"/>
                    <a:pt x="133" y="595"/>
                    <a:pt x="349" y="595"/>
                  </a:cubicBezTo>
                  <a:cubicBezTo>
                    <a:pt x="564" y="595"/>
                    <a:pt x="728" y="390"/>
                    <a:pt x="646" y="174"/>
                  </a:cubicBezTo>
                  <a:cubicBezTo>
                    <a:pt x="605" y="41"/>
                    <a:pt x="472" y="0"/>
                    <a:pt x="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8" name="Google Shape;568;p59"/>
          <p:cNvGrpSpPr/>
          <p:nvPr/>
        </p:nvGrpSpPr>
        <p:grpSpPr>
          <a:xfrm>
            <a:off x="1104613" y="1334613"/>
            <a:ext cx="343700" cy="343725"/>
            <a:chOff x="5493613" y="1976825"/>
            <a:chExt cx="343700" cy="343725"/>
          </a:xfrm>
        </p:grpSpPr>
        <p:sp>
          <p:nvSpPr>
            <p:cNvPr id="569" name="Google Shape;569;p59"/>
            <p:cNvSpPr/>
            <p:nvPr/>
          </p:nvSpPr>
          <p:spPr>
            <a:xfrm>
              <a:off x="5493613" y="1976825"/>
              <a:ext cx="343700" cy="255050"/>
            </a:xfrm>
            <a:custGeom>
              <a:rect b="b" l="l" r="r" t="t"/>
              <a:pathLst>
                <a:path extrusionOk="0" h="10202" w="13748">
                  <a:moveTo>
                    <a:pt x="298" y="1"/>
                  </a:moveTo>
                  <a:cubicBezTo>
                    <a:pt x="123" y="1"/>
                    <a:pt x="0" y="124"/>
                    <a:pt x="0" y="257"/>
                  </a:cubicBezTo>
                  <a:lnTo>
                    <a:pt x="0" y="8202"/>
                  </a:lnTo>
                  <a:lnTo>
                    <a:pt x="0" y="9945"/>
                  </a:lnTo>
                  <a:cubicBezTo>
                    <a:pt x="0" y="10078"/>
                    <a:pt x="123" y="10201"/>
                    <a:pt x="298" y="10201"/>
                  </a:cubicBezTo>
                  <a:lnTo>
                    <a:pt x="4265" y="10201"/>
                  </a:lnTo>
                  <a:lnTo>
                    <a:pt x="4265" y="9647"/>
                  </a:lnTo>
                  <a:lnTo>
                    <a:pt x="595" y="9647"/>
                  </a:lnTo>
                  <a:lnTo>
                    <a:pt x="595" y="8499"/>
                  </a:lnTo>
                  <a:lnTo>
                    <a:pt x="4614" y="8499"/>
                  </a:lnTo>
                  <a:lnTo>
                    <a:pt x="4614" y="7894"/>
                  </a:lnTo>
                  <a:lnTo>
                    <a:pt x="595" y="7894"/>
                  </a:lnTo>
                  <a:lnTo>
                    <a:pt x="595" y="554"/>
                  </a:lnTo>
                  <a:lnTo>
                    <a:pt x="5126" y="554"/>
                  </a:lnTo>
                  <a:cubicBezTo>
                    <a:pt x="5680" y="554"/>
                    <a:pt x="6233" y="811"/>
                    <a:pt x="6572" y="1231"/>
                  </a:cubicBezTo>
                  <a:lnTo>
                    <a:pt x="6572" y="6869"/>
                  </a:lnTo>
                  <a:lnTo>
                    <a:pt x="7176" y="6869"/>
                  </a:lnTo>
                  <a:lnTo>
                    <a:pt x="7176" y="1231"/>
                  </a:lnTo>
                  <a:cubicBezTo>
                    <a:pt x="7515" y="811"/>
                    <a:pt x="8068" y="554"/>
                    <a:pt x="8622" y="554"/>
                  </a:cubicBezTo>
                  <a:lnTo>
                    <a:pt x="13153" y="554"/>
                  </a:lnTo>
                  <a:lnTo>
                    <a:pt x="13153" y="7894"/>
                  </a:lnTo>
                  <a:lnTo>
                    <a:pt x="9134" y="7894"/>
                  </a:lnTo>
                  <a:lnTo>
                    <a:pt x="9134" y="8499"/>
                  </a:lnTo>
                  <a:lnTo>
                    <a:pt x="13153" y="8499"/>
                  </a:lnTo>
                  <a:lnTo>
                    <a:pt x="13153" y="9647"/>
                  </a:lnTo>
                  <a:lnTo>
                    <a:pt x="9442" y="9647"/>
                  </a:lnTo>
                  <a:lnTo>
                    <a:pt x="9442" y="10201"/>
                  </a:lnTo>
                  <a:lnTo>
                    <a:pt x="13450" y="10201"/>
                  </a:lnTo>
                  <a:cubicBezTo>
                    <a:pt x="13625" y="10201"/>
                    <a:pt x="13748" y="10078"/>
                    <a:pt x="13748" y="9945"/>
                  </a:cubicBezTo>
                  <a:lnTo>
                    <a:pt x="13748" y="8202"/>
                  </a:lnTo>
                  <a:lnTo>
                    <a:pt x="13748" y="257"/>
                  </a:lnTo>
                  <a:cubicBezTo>
                    <a:pt x="13748" y="124"/>
                    <a:pt x="13625" y="1"/>
                    <a:pt x="13450" y="1"/>
                  </a:cubicBezTo>
                  <a:lnTo>
                    <a:pt x="8622" y="1"/>
                  </a:lnTo>
                  <a:cubicBezTo>
                    <a:pt x="7986" y="1"/>
                    <a:pt x="7340" y="257"/>
                    <a:pt x="6879" y="677"/>
                  </a:cubicBezTo>
                  <a:cubicBezTo>
                    <a:pt x="6408" y="257"/>
                    <a:pt x="5762" y="1"/>
                    <a:pt x="5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59"/>
            <p:cNvSpPr/>
            <p:nvPr/>
          </p:nvSpPr>
          <p:spPr>
            <a:xfrm>
              <a:off x="5701713" y="2026800"/>
              <a:ext cx="92025" cy="15150"/>
            </a:xfrm>
            <a:custGeom>
              <a:rect b="b" l="l" r="r" t="t"/>
              <a:pathLst>
                <a:path extrusionOk="0" h="606" w="3681">
                  <a:moveTo>
                    <a:pt x="298" y="1"/>
                  </a:moveTo>
                  <a:cubicBezTo>
                    <a:pt x="134" y="1"/>
                    <a:pt x="1" y="175"/>
                    <a:pt x="1" y="349"/>
                  </a:cubicBezTo>
                  <a:cubicBezTo>
                    <a:pt x="42" y="513"/>
                    <a:pt x="175" y="606"/>
                    <a:pt x="298" y="606"/>
                  </a:cubicBezTo>
                  <a:lnTo>
                    <a:pt x="3373" y="606"/>
                  </a:lnTo>
                  <a:cubicBezTo>
                    <a:pt x="3548" y="606"/>
                    <a:pt x="3681" y="472"/>
                    <a:pt x="3681" y="257"/>
                  </a:cubicBezTo>
                  <a:cubicBezTo>
                    <a:pt x="3630" y="134"/>
                    <a:pt x="3507" y="1"/>
                    <a:pt x="3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59"/>
            <p:cNvSpPr/>
            <p:nvPr/>
          </p:nvSpPr>
          <p:spPr>
            <a:xfrm>
              <a:off x="5537438" y="2026800"/>
              <a:ext cx="92800" cy="15150"/>
            </a:xfrm>
            <a:custGeom>
              <a:rect b="b" l="l" r="r" t="t"/>
              <a:pathLst>
                <a:path extrusionOk="0" h="606" w="3712">
                  <a:moveTo>
                    <a:pt x="298" y="1"/>
                  </a:moveTo>
                  <a:cubicBezTo>
                    <a:pt x="123" y="1"/>
                    <a:pt x="0" y="175"/>
                    <a:pt x="41" y="349"/>
                  </a:cubicBezTo>
                  <a:cubicBezTo>
                    <a:pt x="41" y="513"/>
                    <a:pt x="164" y="606"/>
                    <a:pt x="339" y="606"/>
                  </a:cubicBezTo>
                  <a:lnTo>
                    <a:pt x="3373" y="606"/>
                  </a:lnTo>
                  <a:cubicBezTo>
                    <a:pt x="3537" y="606"/>
                    <a:pt x="3711" y="472"/>
                    <a:pt x="3670" y="257"/>
                  </a:cubicBezTo>
                  <a:cubicBezTo>
                    <a:pt x="3629" y="134"/>
                    <a:pt x="3496" y="1"/>
                    <a:pt x="3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59"/>
            <p:cNvSpPr/>
            <p:nvPr/>
          </p:nvSpPr>
          <p:spPr>
            <a:xfrm>
              <a:off x="5537438" y="2076025"/>
              <a:ext cx="92800" cy="14875"/>
            </a:xfrm>
            <a:custGeom>
              <a:rect b="b" l="l" r="r" t="t"/>
              <a:pathLst>
                <a:path extrusionOk="0" h="595" w="3712">
                  <a:moveTo>
                    <a:pt x="298" y="0"/>
                  </a:moveTo>
                  <a:cubicBezTo>
                    <a:pt x="123" y="0"/>
                    <a:pt x="0" y="174"/>
                    <a:pt x="41" y="338"/>
                  </a:cubicBezTo>
                  <a:cubicBezTo>
                    <a:pt x="41" y="513"/>
                    <a:pt x="164" y="595"/>
                    <a:pt x="339" y="595"/>
                  </a:cubicBezTo>
                  <a:lnTo>
                    <a:pt x="3373" y="595"/>
                  </a:lnTo>
                  <a:cubicBezTo>
                    <a:pt x="3537" y="595"/>
                    <a:pt x="3711" y="431"/>
                    <a:pt x="3670" y="256"/>
                  </a:cubicBezTo>
                  <a:cubicBezTo>
                    <a:pt x="3629" y="133"/>
                    <a:pt x="3496" y="0"/>
                    <a:pt x="3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59"/>
            <p:cNvSpPr/>
            <p:nvPr/>
          </p:nvSpPr>
          <p:spPr>
            <a:xfrm>
              <a:off x="5537438" y="2125225"/>
              <a:ext cx="48975" cy="14900"/>
            </a:xfrm>
            <a:custGeom>
              <a:rect b="b" l="l" r="r" t="t"/>
              <a:pathLst>
                <a:path extrusionOk="0" h="596" w="1959">
                  <a:moveTo>
                    <a:pt x="298" y="0"/>
                  </a:moveTo>
                  <a:cubicBezTo>
                    <a:pt x="123" y="0"/>
                    <a:pt x="0" y="123"/>
                    <a:pt x="41" y="339"/>
                  </a:cubicBezTo>
                  <a:cubicBezTo>
                    <a:pt x="41" y="472"/>
                    <a:pt x="164" y="595"/>
                    <a:pt x="339" y="595"/>
                  </a:cubicBezTo>
                  <a:lnTo>
                    <a:pt x="1620" y="595"/>
                  </a:lnTo>
                  <a:cubicBezTo>
                    <a:pt x="1794" y="595"/>
                    <a:pt x="1958" y="421"/>
                    <a:pt x="1917" y="216"/>
                  </a:cubicBezTo>
                  <a:cubicBezTo>
                    <a:pt x="1876" y="82"/>
                    <a:pt x="1743" y="0"/>
                    <a:pt x="1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59"/>
            <p:cNvSpPr/>
            <p:nvPr/>
          </p:nvSpPr>
          <p:spPr>
            <a:xfrm>
              <a:off x="5701713" y="2076025"/>
              <a:ext cx="92025" cy="14875"/>
            </a:xfrm>
            <a:custGeom>
              <a:rect b="b" l="l" r="r" t="t"/>
              <a:pathLst>
                <a:path extrusionOk="0" h="595" w="3681">
                  <a:moveTo>
                    <a:pt x="298" y="0"/>
                  </a:moveTo>
                  <a:cubicBezTo>
                    <a:pt x="134" y="0"/>
                    <a:pt x="1" y="174"/>
                    <a:pt x="1" y="338"/>
                  </a:cubicBezTo>
                  <a:cubicBezTo>
                    <a:pt x="42" y="513"/>
                    <a:pt x="175" y="595"/>
                    <a:pt x="298" y="595"/>
                  </a:cubicBezTo>
                  <a:lnTo>
                    <a:pt x="3373" y="595"/>
                  </a:lnTo>
                  <a:cubicBezTo>
                    <a:pt x="3548" y="595"/>
                    <a:pt x="3681" y="431"/>
                    <a:pt x="3681" y="256"/>
                  </a:cubicBezTo>
                  <a:cubicBezTo>
                    <a:pt x="3630" y="133"/>
                    <a:pt x="3507" y="0"/>
                    <a:pt x="3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59"/>
            <p:cNvSpPr/>
            <p:nvPr/>
          </p:nvSpPr>
          <p:spPr>
            <a:xfrm>
              <a:off x="5745538" y="2125225"/>
              <a:ext cx="48200" cy="14900"/>
            </a:xfrm>
            <a:custGeom>
              <a:rect b="b" l="l" r="r" t="t"/>
              <a:pathLst>
                <a:path extrusionOk="0" h="596" w="1928">
                  <a:moveTo>
                    <a:pt x="298" y="0"/>
                  </a:moveTo>
                  <a:cubicBezTo>
                    <a:pt x="134" y="0"/>
                    <a:pt x="1" y="123"/>
                    <a:pt x="1" y="339"/>
                  </a:cubicBezTo>
                  <a:cubicBezTo>
                    <a:pt x="42" y="472"/>
                    <a:pt x="175" y="595"/>
                    <a:pt x="298" y="595"/>
                  </a:cubicBezTo>
                  <a:lnTo>
                    <a:pt x="1620" y="595"/>
                  </a:lnTo>
                  <a:cubicBezTo>
                    <a:pt x="1795" y="595"/>
                    <a:pt x="1928" y="421"/>
                    <a:pt x="1928" y="216"/>
                  </a:cubicBezTo>
                  <a:cubicBezTo>
                    <a:pt x="1877" y="82"/>
                    <a:pt x="1754" y="0"/>
                    <a:pt x="1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9"/>
            <p:cNvSpPr/>
            <p:nvPr/>
          </p:nvSpPr>
          <p:spPr>
            <a:xfrm>
              <a:off x="5592788" y="2141125"/>
              <a:ext cx="180450" cy="179425"/>
            </a:xfrm>
            <a:custGeom>
              <a:rect b="b" l="l" r="r" t="t"/>
              <a:pathLst>
                <a:path extrusionOk="0" h="7177" w="7218">
                  <a:moveTo>
                    <a:pt x="2912" y="605"/>
                  </a:moveTo>
                  <a:cubicBezTo>
                    <a:pt x="4194" y="605"/>
                    <a:pt x="5260" y="1630"/>
                    <a:pt x="5260" y="2952"/>
                  </a:cubicBezTo>
                  <a:cubicBezTo>
                    <a:pt x="5260" y="4234"/>
                    <a:pt x="4194" y="5259"/>
                    <a:pt x="2912" y="5259"/>
                  </a:cubicBezTo>
                  <a:cubicBezTo>
                    <a:pt x="1631" y="5259"/>
                    <a:pt x="606" y="4234"/>
                    <a:pt x="606" y="2952"/>
                  </a:cubicBezTo>
                  <a:cubicBezTo>
                    <a:pt x="606" y="1630"/>
                    <a:pt x="1631" y="605"/>
                    <a:pt x="2912" y="605"/>
                  </a:cubicBezTo>
                  <a:close/>
                  <a:moveTo>
                    <a:pt x="2912" y="0"/>
                  </a:moveTo>
                  <a:cubicBezTo>
                    <a:pt x="1282" y="0"/>
                    <a:pt x="1" y="1322"/>
                    <a:pt x="1" y="2952"/>
                  </a:cubicBezTo>
                  <a:cubicBezTo>
                    <a:pt x="1" y="4531"/>
                    <a:pt x="1282" y="5854"/>
                    <a:pt x="2912" y="5854"/>
                  </a:cubicBezTo>
                  <a:cubicBezTo>
                    <a:pt x="3589" y="5854"/>
                    <a:pt x="4276" y="5597"/>
                    <a:pt x="4747" y="5167"/>
                  </a:cubicBezTo>
                  <a:lnTo>
                    <a:pt x="6664" y="7094"/>
                  </a:lnTo>
                  <a:cubicBezTo>
                    <a:pt x="6705" y="7176"/>
                    <a:pt x="6797" y="7176"/>
                    <a:pt x="6879" y="7176"/>
                  </a:cubicBezTo>
                  <a:cubicBezTo>
                    <a:pt x="6961" y="7176"/>
                    <a:pt x="7013" y="7176"/>
                    <a:pt x="7095" y="7094"/>
                  </a:cubicBezTo>
                  <a:cubicBezTo>
                    <a:pt x="7218" y="7012"/>
                    <a:pt x="7218" y="6797"/>
                    <a:pt x="7095" y="6663"/>
                  </a:cubicBezTo>
                  <a:lnTo>
                    <a:pt x="5167" y="4787"/>
                  </a:lnTo>
                  <a:cubicBezTo>
                    <a:pt x="5598" y="4275"/>
                    <a:pt x="5813" y="3629"/>
                    <a:pt x="5813" y="2952"/>
                  </a:cubicBezTo>
                  <a:cubicBezTo>
                    <a:pt x="5813" y="1322"/>
                    <a:pt x="4532" y="0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7" name="Google Shape;577;p59"/>
          <p:cNvSpPr/>
          <p:nvPr/>
        </p:nvSpPr>
        <p:spPr>
          <a:xfrm>
            <a:off x="1102224" y="3625804"/>
            <a:ext cx="348513" cy="349427"/>
          </a:xfrm>
          <a:custGeom>
            <a:rect b="b" l="l" r="r" t="t"/>
            <a:pathLst>
              <a:path extrusionOk="0" h="11846" w="11815">
                <a:moveTo>
                  <a:pt x="5829" y="693"/>
                </a:moveTo>
                <a:cubicBezTo>
                  <a:pt x="6238" y="693"/>
                  <a:pt x="6553" y="1008"/>
                  <a:pt x="6553" y="1418"/>
                </a:cubicBezTo>
                <a:cubicBezTo>
                  <a:pt x="6553" y="1796"/>
                  <a:pt x="6238" y="2111"/>
                  <a:pt x="5829" y="2111"/>
                </a:cubicBezTo>
                <a:cubicBezTo>
                  <a:pt x="5451" y="2111"/>
                  <a:pt x="5136" y="1796"/>
                  <a:pt x="5136" y="1418"/>
                </a:cubicBezTo>
                <a:cubicBezTo>
                  <a:pt x="5136" y="1008"/>
                  <a:pt x="5482" y="693"/>
                  <a:pt x="5829" y="693"/>
                </a:cubicBezTo>
                <a:close/>
                <a:moveTo>
                  <a:pt x="5829" y="2773"/>
                </a:moveTo>
                <a:cubicBezTo>
                  <a:pt x="6774" y="2773"/>
                  <a:pt x="7562" y="3560"/>
                  <a:pt x="7562" y="4568"/>
                </a:cubicBezTo>
                <a:lnTo>
                  <a:pt x="7562" y="4915"/>
                </a:lnTo>
                <a:lnTo>
                  <a:pt x="4096" y="4915"/>
                </a:lnTo>
                <a:lnTo>
                  <a:pt x="4096" y="4568"/>
                </a:lnTo>
                <a:cubicBezTo>
                  <a:pt x="4096" y="3560"/>
                  <a:pt x="4884" y="2773"/>
                  <a:pt x="5829" y="2773"/>
                </a:cubicBezTo>
                <a:close/>
                <a:moveTo>
                  <a:pt x="2363" y="6963"/>
                </a:moveTo>
                <a:cubicBezTo>
                  <a:pt x="2773" y="6963"/>
                  <a:pt x="3088" y="7278"/>
                  <a:pt x="3088" y="7656"/>
                </a:cubicBezTo>
                <a:cubicBezTo>
                  <a:pt x="3088" y="8065"/>
                  <a:pt x="2773" y="8380"/>
                  <a:pt x="2363" y="8380"/>
                </a:cubicBezTo>
                <a:cubicBezTo>
                  <a:pt x="1985" y="8380"/>
                  <a:pt x="1670" y="8065"/>
                  <a:pt x="1670" y="7656"/>
                </a:cubicBezTo>
                <a:cubicBezTo>
                  <a:pt x="1670" y="7278"/>
                  <a:pt x="1985" y="6963"/>
                  <a:pt x="2363" y="6963"/>
                </a:cubicBezTo>
                <a:close/>
                <a:moveTo>
                  <a:pt x="9357" y="6963"/>
                </a:moveTo>
                <a:cubicBezTo>
                  <a:pt x="9735" y="6963"/>
                  <a:pt x="10050" y="7278"/>
                  <a:pt x="10050" y="7656"/>
                </a:cubicBezTo>
                <a:cubicBezTo>
                  <a:pt x="10050" y="8065"/>
                  <a:pt x="9735" y="8380"/>
                  <a:pt x="9357" y="8380"/>
                </a:cubicBezTo>
                <a:cubicBezTo>
                  <a:pt x="8948" y="8380"/>
                  <a:pt x="8633" y="8065"/>
                  <a:pt x="8633" y="7656"/>
                </a:cubicBezTo>
                <a:cubicBezTo>
                  <a:pt x="8633" y="7278"/>
                  <a:pt x="8948" y="6963"/>
                  <a:pt x="9357" y="6963"/>
                </a:cubicBezTo>
                <a:close/>
                <a:moveTo>
                  <a:pt x="2363" y="9042"/>
                </a:moveTo>
                <a:cubicBezTo>
                  <a:pt x="3308" y="9042"/>
                  <a:pt x="4096" y="9830"/>
                  <a:pt x="4096" y="10806"/>
                </a:cubicBezTo>
                <a:lnTo>
                  <a:pt x="4096" y="11184"/>
                </a:lnTo>
                <a:lnTo>
                  <a:pt x="630" y="11184"/>
                </a:lnTo>
                <a:lnTo>
                  <a:pt x="630" y="10806"/>
                </a:lnTo>
                <a:cubicBezTo>
                  <a:pt x="630" y="9830"/>
                  <a:pt x="1418" y="9042"/>
                  <a:pt x="2363" y="9042"/>
                </a:cubicBezTo>
                <a:close/>
                <a:moveTo>
                  <a:pt x="9357" y="9042"/>
                </a:moveTo>
                <a:cubicBezTo>
                  <a:pt x="10302" y="9042"/>
                  <a:pt x="11090" y="9830"/>
                  <a:pt x="11090" y="10806"/>
                </a:cubicBezTo>
                <a:lnTo>
                  <a:pt x="11090" y="11184"/>
                </a:lnTo>
                <a:lnTo>
                  <a:pt x="7625" y="11184"/>
                </a:lnTo>
                <a:lnTo>
                  <a:pt x="7625" y="10806"/>
                </a:lnTo>
                <a:cubicBezTo>
                  <a:pt x="7625" y="9830"/>
                  <a:pt x="8412" y="9042"/>
                  <a:pt x="9357" y="9042"/>
                </a:cubicBezTo>
                <a:close/>
                <a:moveTo>
                  <a:pt x="5892" y="0"/>
                </a:moveTo>
                <a:cubicBezTo>
                  <a:pt x="5136" y="0"/>
                  <a:pt x="4506" y="630"/>
                  <a:pt x="4506" y="1355"/>
                </a:cubicBezTo>
                <a:cubicBezTo>
                  <a:pt x="4506" y="1733"/>
                  <a:pt x="4632" y="2016"/>
                  <a:pt x="4852" y="2300"/>
                </a:cubicBezTo>
                <a:cubicBezTo>
                  <a:pt x="4033" y="2710"/>
                  <a:pt x="3466" y="3529"/>
                  <a:pt x="3466" y="4505"/>
                </a:cubicBezTo>
                <a:lnTo>
                  <a:pt x="3466" y="5230"/>
                </a:lnTo>
                <a:cubicBezTo>
                  <a:pt x="3466" y="5419"/>
                  <a:pt x="3623" y="5577"/>
                  <a:pt x="3844" y="5577"/>
                </a:cubicBezTo>
                <a:lnTo>
                  <a:pt x="5577" y="5577"/>
                </a:lnTo>
                <a:lnTo>
                  <a:pt x="5577" y="7152"/>
                </a:lnTo>
                <a:lnTo>
                  <a:pt x="3875" y="8822"/>
                </a:lnTo>
                <a:cubicBezTo>
                  <a:pt x="3749" y="8696"/>
                  <a:pt x="3592" y="8601"/>
                  <a:pt x="3434" y="8569"/>
                </a:cubicBezTo>
                <a:cubicBezTo>
                  <a:pt x="3686" y="8349"/>
                  <a:pt x="3781" y="8034"/>
                  <a:pt x="3781" y="7624"/>
                </a:cubicBezTo>
                <a:cubicBezTo>
                  <a:pt x="3781" y="6868"/>
                  <a:pt x="3151" y="6238"/>
                  <a:pt x="2426" y="6238"/>
                </a:cubicBezTo>
                <a:cubicBezTo>
                  <a:pt x="1670" y="6238"/>
                  <a:pt x="1040" y="6868"/>
                  <a:pt x="1040" y="7624"/>
                </a:cubicBezTo>
                <a:cubicBezTo>
                  <a:pt x="1040" y="7971"/>
                  <a:pt x="1166" y="8286"/>
                  <a:pt x="1387" y="8569"/>
                </a:cubicBezTo>
                <a:cubicBezTo>
                  <a:pt x="567" y="8979"/>
                  <a:pt x="0" y="9798"/>
                  <a:pt x="0" y="10775"/>
                </a:cubicBezTo>
                <a:lnTo>
                  <a:pt x="0" y="11499"/>
                </a:lnTo>
                <a:cubicBezTo>
                  <a:pt x="0" y="11688"/>
                  <a:pt x="158" y="11846"/>
                  <a:pt x="378" y="11846"/>
                </a:cubicBezTo>
                <a:lnTo>
                  <a:pt x="4474" y="11846"/>
                </a:lnTo>
                <a:cubicBezTo>
                  <a:pt x="4663" y="11846"/>
                  <a:pt x="4821" y="11688"/>
                  <a:pt x="4821" y="11499"/>
                </a:cubicBezTo>
                <a:lnTo>
                  <a:pt x="4821" y="10775"/>
                </a:lnTo>
                <a:cubicBezTo>
                  <a:pt x="4821" y="10239"/>
                  <a:pt x="4632" y="9704"/>
                  <a:pt x="4348" y="9326"/>
                </a:cubicBezTo>
                <a:lnTo>
                  <a:pt x="5860" y="7782"/>
                </a:lnTo>
                <a:lnTo>
                  <a:pt x="7404" y="9326"/>
                </a:lnTo>
                <a:cubicBezTo>
                  <a:pt x="7089" y="9704"/>
                  <a:pt x="6931" y="10239"/>
                  <a:pt x="6931" y="10775"/>
                </a:cubicBezTo>
                <a:lnTo>
                  <a:pt x="6931" y="11499"/>
                </a:lnTo>
                <a:cubicBezTo>
                  <a:pt x="6931" y="11688"/>
                  <a:pt x="7089" y="11846"/>
                  <a:pt x="7309" y="11846"/>
                </a:cubicBezTo>
                <a:lnTo>
                  <a:pt x="11468" y="11846"/>
                </a:lnTo>
                <a:cubicBezTo>
                  <a:pt x="11657" y="11846"/>
                  <a:pt x="11815" y="11688"/>
                  <a:pt x="11815" y="11499"/>
                </a:cubicBezTo>
                <a:lnTo>
                  <a:pt x="11815" y="10775"/>
                </a:lnTo>
                <a:cubicBezTo>
                  <a:pt x="11783" y="9830"/>
                  <a:pt x="11185" y="8979"/>
                  <a:pt x="10365" y="8569"/>
                </a:cubicBezTo>
                <a:cubicBezTo>
                  <a:pt x="10586" y="8349"/>
                  <a:pt x="10712" y="8034"/>
                  <a:pt x="10712" y="7624"/>
                </a:cubicBezTo>
                <a:cubicBezTo>
                  <a:pt x="10712" y="6868"/>
                  <a:pt x="10082" y="6238"/>
                  <a:pt x="9357" y="6238"/>
                </a:cubicBezTo>
                <a:cubicBezTo>
                  <a:pt x="8601" y="6238"/>
                  <a:pt x="7971" y="6868"/>
                  <a:pt x="7971" y="7624"/>
                </a:cubicBezTo>
                <a:cubicBezTo>
                  <a:pt x="7971" y="7971"/>
                  <a:pt x="8097" y="8286"/>
                  <a:pt x="8318" y="8569"/>
                </a:cubicBezTo>
                <a:cubicBezTo>
                  <a:pt x="8160" y="8664"/>
                  <a:pt x="8034" y="8727"/>
                  <a:pt x="7877" y="8822"/>
                </a:cubicBezTo>
                <a:lnTo>
                  <a:pt x="6207" y="7152"/>
                </a:lnTo>
                <a:lnTo>
                  <a:pt x="6207" y="5577"/>
                </a:lnTo>
                <a:lnTo>
                  <a:pt x="7940" y="5577"/>
                </a:lnTo>
                <a:cubicBezTo>
                  <a:pt x="8129" y="5577"/>
                  <a:pt x="8286" y="5419"/>
                  <a:pt x="8286" y="5230"/>
                </a:cubicBezTo>
                <a:lnTo>
                  <a:pt x="8286" y="4505"/>
                </a:lnTo>
                <a:cubicBezTo>
                  <a:pt x="8286" y="3529"/>
                  <a:pt x="7688" y="2710"/>
                  <a:pt x="6900" y="2300"/>
                </a:cubicBezTo>
                <a:cubicBezTo>
                  <a:pt x="7152" y="2080"/>
                  <a:pt x="7246" y="1764"/>
                  <a:pt x="7246" y="1355"/>
                </a:cubicBezTo>
                <a:cubicBezTo>
                  <a:pt x="7246" y="630"/>
                  <a:pt x="6616" y="0"/>
                  <a:pt x="589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0"/>
          <p:cNvSpPr txBox="1"/>
          <p:nvPr>
            <p:ph type="title"/>
          </p:nvPr>
        </p:nvSpPr>
        <p:spPr>
          <a:xfrm>
            <a:off x="1094263" y="77832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583" name="Google Shape;583;p60"/>
          <p:cNvSpPr txBox="1"/>
          <p:nvPr/>
        </p:nvSpPr>
        <p:spPr>
          <a:xfrm>
            <a:off x="1094225" y="4043650"/>
            <a:ext cx="41517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Please keep this slide for attribution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3"/>
          <p:cNvSpPr txBox="1"/>
          <p:nvPr>
            <p:ph type="title"/>
          </p:nvPr>
        </p:nvSpPr>
        <p:spPr>
          <a:xfrm>
            <a:off x="1257050" y="1781550"/>
            <a:ext cx="3251700" cy="15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Exposure Analysis</a:t>
            </a:r>
            <a:endParaRPr/>
          </a:p>
        </p:txBody>
      </p:sp>
      <p:sp>
        <p:nvSpPr>
          <p:cNvPr id="319" name="Google Shape;319;p33"/>
          <p:cNvSpPr txBox="1"/>
          <p:nvPr>
            <p:ph idx="2" type="title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"/>
          <p:cNvSpPr txBox="1"/>
          <p:nvPr>
            <p:ph type="title"/>
          </p:nvPr>
        </p:nvSpPr>
        <p:spPr>
          <a:xfrm>
            <a:off x="891276" y="627650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Average Loss Ratio Weighted by TIV Over Time</a:t>
            </a:r>
            <a:endParaRPr sz="2600"/>
          </a:p>
        </p:txBody>
      </p:sp>
      <p:sp>
        <p:nvSpPr>
          <p:cNvPr id="325" name="Google Shape;325;p34"/>
          <p:cNvSpPr/>
          <p:nvPr/>
        </p:nvSpPr>
        <p:spPr>
          <a:xfrm>
            <a:off x="542240" y="4276604"/>
            <a:ext cx="351286" cy="349457"/>
          </a:xfrm>
          <a:custGeom>
            <a:rect b="b" l="l" r="r" t="t"/>
            <a:pathLst>
              <a:path extrusionOk="0" h="11847" w="11909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326" name="Google Shape;326;p34"/>
          <p:cNvSpPr txBox="1"/>
          <p:nvPr>
            <p:ph idx="4294967295" type="body"/>
          </p:nvPr>
        </p:nvSpPr>
        <p:spPr>
          <a:xfrm>
            <a:off x="893525" y="4229325"/>
            <a:ext cx="77040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 Data → Exposures</a:t>
            </a:r>
            <a:endParaRPr/>
          </a:p>
        </p:txBody>
      </p:sp>
      <p:pic>
        <p:nvPicPr>
          <p:cNvPr id="327" name="Google Shape;327;p34"/>
          <p:cNvPicPr preferRelativeResize="0"/>
          <p:nvPr/>
        </p:nvPicPr>
        <p:blipFill rotWithShape="1">
          <a:blip r:embed="rId3">
            <a:alphaModFix/>
          </a:blip>
          <a:srcRect b="0" l="0" r="0" t="11386"/>
          <a:stretch/>
        </p:blipFill>
        <p:spPr>
          <a:xfrm>
            <a:off x="243175" y="1426900"/>
            <a:ext cx="6852527" cy="25758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8" name="Google Shape;328;p34"/>
          <p:cNvSpPr txBox="1"/>
          <p:nvPr/>
        </p:nvSpPr>
        <p:spPr>
          <a:xfrm>
            <a:off x="7197150" y="2299188"/>
            <a:ext cx="1781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Weighted by TIV =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Better measure of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business impact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"/>
          <p:cNvSpPr txBox="1"/>
          <p:nvPr>
            <p:ph type="title"/>
          </p:nvPr>
        </p:nvSpPr>
        <p:spPr>
          <a:xfrm>
            <a:off x="891276" y="627650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Average Loss Cost Over Time</a:t>
            </a:r>
            <a:endParaRPr sz="2600"/>
          </a:p>
        </p:txBody>
      </p:sp>
      <p:sp>
        <p:nvSpPr>
          <p:cNvPr id="334" name="Google Shape;334;p35"/>
          <p:cNvSpPr/>
          <p:nvPr/>
        </p:nvSpPr>
        <p:spPr>
          <a:xfrm>
            <a:off x="542240" y="4276604"/>
            <a:ext cx="351286" cy="349457"/>
          </a:xfrm>
          <a:custGeom>
            <a:rect b="b" l="l" r="r" t="t"/>
            <a:pathLst>
              <a:path extrusionOk="0" h="11847" w="11909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335" name="Google Shape;335;p35"/>
          <p:cNvSpPr txBox="1"/>
          <p:nvPr>
            <p:ph idx="4294967295" type="body"/>
          </p:nvPr>
        </p:nvSpPr>
        <p:spPr>
          <a:xfrm>
            <a:off x="893525" y="4229325"/>
            <a:ext cx="77040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 Data → Exposures</a:t>
            </a:r>
            <a:endParaRPr/>
          </a:p>
        </p:txBody>
      </p:sp>
      <p:pic>
        <p:nvPicPr>
          <p:cNvPr id="336" name="Google Shape;336;p35"/>
          <p:cNvPicPr preferRelativeResize="0"/>
          <p:nvPr/>
        </p:nvPicPr>
        <p:blipFill rotWithShape="1">
          <a:blip r:embed="rId3">
            <a:alphaModFix/>
          </a:blip>
          <a:srcRect b="0" l="0" r="0" t="10793"/>
          <a:stretch/>
        </p:blipFill>
        <p:spPr>
          <a:xfrm>
            <a:off x="1018663" y="1375750"/>
            <a:ext cx="7106661" cy="2594888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6"/>
          <p:cNvSpPr txBox="1"/>
          <p:nvPr>
            <p:ph type="title"/>
          </p:nvPr>
        </p:nvSpPr>
        <p:spPr>
          <a:xfrm>
            <a:off x="891276" y="323300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Average Total Insured Value (TIV) </a:t>
            </a:r>
            <a:r>
              <a:rPr lang="en" sz="2600"/>
              <a:t>Over Time</a:t>
            </a:r>
            <a:endParaRPr sz="2600"/>
          </a:p>
        </p:txBody>
      </p:sp>
      <p:sp>
        <p:nvSpPr>
          <p:cNvPr id="342" name="Google Shape;342;p36"/>
          <p:cNvSpPr/>
          <p:nvPr/>
        </p:nvSpPr>
        <p:spPr>
          <a:xfrm>
            <a:off x="603090" y="4397254"/>
            <a:ext cx="351286" cy="349457"/>
          </a:xfrm>
          <a:custGeom>
            <a:rect b="b" l="l" r="r" t="t"/>
            <a:pathLst>
              <a:path extrusionOk="0" h="11847" w="11909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343" name="Google Shape;343;p36"/>
          <p:cNvSpPr txBox="1"/>
          <p:nvPr>
            <p:ph idx="4294967295" type="body"/>
          </p:nvPr>
        </p:nvSpPr>
        <p:spPr>
          <a:xfrm>
            <a:off x="954375" y="4349975"/>
            <a:ext cx="23370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 Data → Exposures</a:t>
            </a:r>
            <a:endParaRPr/>
          </a:p>
        </p:txBody>
      </p:sp>
      <p:pic>
        <p:nvPicPr>
          <p:cNvPr id="344" name="Google Shape;344;p36"/>
          <p:cNvPicPr preferRelativeResize="0"/>
          <p:nvPr/>
        </p:nvPicPr>
        <p:blipFill rotWithShape="1">
          <a:blip r:embed="rId3">
            <a:alphaModFix/>
          </a:blip>
          <a:srcRect b="0" l="0" r="0" t="7757"/>
          <a:stretch/>
        </p:blipFill>
        <p:spPr>
          <a:xfrm>
            <a:off x="1959025" y="1134774"/>
            <a:ext cx="5573000" cy="313785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5" name="Google Shape;345;p36"/>
          <p:cNvSpPr/>
          <p:nvPr/>
        </p:nvSpPr>
        <p:spPr>
          <a:xfrm>
            <a:off x="5229440" y="4442379"/>
            <a:ext cx="351286" cy="349457"/>
          </a:xfrm>
          <a:custGeom>
            <a:rect b="b" l="l" r="r" t="t"/>
            <a:pathLst>
              <a:path extrusionOk="0" h="11847" w="11909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346" name="Google Shape;346;p36"/>
          <p:cNvSpPr txBox="1"/>
          <p:nvPr>
            <p:ph idx="4294967295" type="body"/>
          </p:nvPr>
        </p:nvSpPr>
        <p:spPr>
          <a:xfrm>
            <a:off x="5580725" y="4257575"/>
            <a:ext cx="33411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 Breakdown: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 Data → TIV By Location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7"/>
          <p:cNvSpPr txBox="1"/>
          <p:nvPr>
            <p:ph type="title"/>
          </p:nvPr>
        </p:nvSpPr>
        <p:spPr>
          <a:xfrm>
            <a:off x="891276" y="323300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Average Premium Over Time</a:t>
            </a:r>
            <a:endParaRPr sz="2600"/>
          </a:p>
        </p:txBody>
      </p:sp>
      <p:sp>
        <p:nvSpPr>
          <p:cNvPr id="352" name="Google Shape;352;p37"/>
          <p:cNvSpPr/>
          <p:nvPr/>
        </p:nvSpPr>
        <p:spPr>
          <a:xfrm>
            <a:off x="603090" y="4397254"/>
            <a:ext cx="351286" cy="349457"/>
          </a:xfrm>
          <a:custGeom>
            <a:rect b="b" l="l" r="r" t="t"/>
            <a:pathLst>
              <a:path extrusionOk="0" h="11847" w="11909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353" name="Google Shape;353;p37"/>
          <p:cNvSpPr txBox="1"/>
          <p:nvPr>
            <p:ph idx="4294967295" type="body"/>
          </p:nvPr>
        </p:nvSpPr>
        <p:spPr>
          <a:xfrm>
            <a:off x="954375" y="4349975"/>
            <a:ext cx="23370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 Data → Exposures</a:t>
            </a:r>
            <a:endParaRPr/>
          </a:p>
        </p:txBody>
      </p:sp>
      <p:sp>
        <p:nvSpPr>
          <p:cNvPr id="354" name="Google Shape;354;p37"/>
          <p:cNvSpPr/>
          <p:nvPr/>
        </p:nvSpPr>
        <p:spPr>
          <a:xfrm>
            <a:off x="5229440" y="4442379"/>
            <a:ext cx="351286" cy="349457"/>
          </a:xfrm>
          <a:custGeom>
            <a:rect b="b" l="l" r="r" t="t"/>
            <a:pathLst>
              <a:path extrusionOk="0" h="11847" w="11909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355" name="Google Shape;355;p37"/>
          <p:cNvSpPr txBox="1"/>
          <p:nvPr>
            <p:ph idx="4294967295" type="body"/>
          </p:nvPr>
        </p:nvSpPr>
        <p:spPr>
          <a:xfrm>
            <a:off x="5580725" y="4257575"/>
            <a:ext cx="33411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 Breakdown: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 Data → Prem By Location</a:t>
            </a:r>
            <a:endParaRPr/>
          </a:p>
        </p:txBody>
      </p:sp>
      <p:pic>
        <p:nvPicPr>
          <p:cNvPr id="356" name="Google Shape;356;p37"/>
          <p:cNvPicPr preferRelativeResize="0"/>
          <p:nvPr/>
        </p:nvPicPr>
        <p:blipFill rotWithShape="1">
          <a:blip r:embed="rId3">
            <a:alphaModFix/>
          </a:blip>
          <a:srcRect b="0" l="0" r="0" t="7663"/>
          <a:stretch/>
        </p:blipFill>
        <p:spPr>
          <a:xfrm>
            <a:off x="1775225" y="985050"/>
            <a:ext cx="5593559" cy="31834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8"/>
          <p:cNvSpPr txBox="1"/>
          <p:nvPr>
            <p:ph type="title"/>
          </p:nvPr>
        </p:nvSpPr>
        <p:spPr>
          <a:xfrm>
            <a:off x="717751" y="248575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Average Premium/$100TIV Over Time</a:t>
            </a:r>
            <a:endParaRPr sz="2600"/>
          </a:p>
        </p:txBody>
      </p:sp>
      <p:sp>
        <p:nvSpPr>
          <p:cNvPr id="362" name="Google Shape;362;p38"/>
          <p:cNvSpPr/>
          <p:nvPr/>
        </p:nvSpPr>
        <p:spPr>
          <a:xfrm>
            <a:off x="582815" y="4353929"/>
            <a:ext cx="351286" cy="349457"/>
          </a:xfrm>
          <a:custGeom>
            <a:rect b="b" l="l" r="r" t="t"/>
            <a:pathLst>
              <a:path extrusionOk="0" h="11847" w="11909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363" name="Google Shape;363;p38"/>
          <p:cNvSpPr txBox="1"/>
          <p:nvPr>
            <p:ph idx="4294967295" type="body"/>
          </p:nvPr>
        </p:nvSpPr>
        <p:spPr>
          <a:xfrm>
            <a:off x="934100" y="4306650"/>
            <a:ext cx="23370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 Data → Exposures</a:t>
            </a:r>
            <a:endParaRPr/>
          </a:p>
        </p:txBody>
      </p:sp>
      <p:pic>
        <p:nvPicPr>
          <p:cNvPr id="364" name="Google Shape;364;p38"/>
          <p:cNvPicPr preferRelativeResize="0"/>
          <p:nvPr/>
        </p:nvPicPr>
        <p:blipFill rotWithShape="1">
          <a:blip r:embed="rId3">
            <a:alphaModFix/>
          </a:blip>
          <a:srcRect b="0" l="0" r="0" t="8214"/>
          <a:stretch/>
        </p:blipFill>
        <p:spPr>
          <a:xfrm>
            <a:off x="1660250" y="932238"/>
            <a:ext cx="5924948" cy="30457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5" name="Google Shape;365;p38"/>
          <p:cNvSpPr/>
          <p:nvPr/>
        </p:nvSpPr>
        <p:spPr>
          <a:xfrm>
            <a:off x="5229440" y="4353929"/>
            <a:ext cx="351286" cy="349457"/>
          </a:xfrm>
          <a:custGeom>
            <a:rect b="b" l="l" r="r" t="t"/>
            <a:pathLst>
              <a:path extrusionOk="0" h="11847" w="11909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366" name="Google Shape;366;p38"/>
          <p:cNvSpPr txBox="1"/>
          <p:nvPr>
            <p:ph idx="4294967295" type="body"/>
          </p:nvPr>
        </p:nvSpPr>
        <p:spPr>
          <a:xfrm>
            <a:off x="5580725" y="4000475"/>
            <a:ext cx="2478600" cy="8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 Breakdown: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 Data → Prem per $100 TIV By Location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legant Black &amp; White Thesis Defense by Slidesgo">
  <a:themeElements>
    <a:clrScheme name="Simple Light">
      <a:dk1>
        <a:srgbClr val="333333"/>
      </a:dk1>
      <a:lt1>
        <a:srgbClr val="FDFDFD"/>
      </a:lt1>
      <a:dk2>
        <a:srgbClr val="E8E7E7"/>
      </a:dk2>
      <a:lt2>
        <a:srgbClr val="B2B2B2"/>
      </a:lt2>
      <a:accent1>
        <a:srgbClr val="77777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